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79" r:id="rId3"/>
    <p:sldId id="280" r:id="rId4"/>
    <p:sldId id="281" r:id="rId5"/>
    <p:sldId id="284" r:id="rId6"/>
    <p:sldId id="285" r:id="rId7"/>
    <p:sldId id="286" r:id="rId8"/>
    <p:sldId id="27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88" r:id="rId26"/>
    <p:sldId id="290" r:id="rId27"/>
    <p:sldId id="291" r:id="rId28"/>
    <p:sldId id="289" r:id="rId29"/>
    <p:sldId id="275" r:id="rId30"/>
    <p:sldId id="276" r:id="rId31"/>
    <p:sldId id="277" r:id="rId32"/>
  </p:sldIdLst>
  <p:sldSz cx="9144000" cy="6858000" type="screen4x3"/>
  <p:notesSz cx="6900863" cy="9291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9611" autoAdjust="0"/>
  </p:normalViewPr>
  <p:slideViewPr>
    <p:cSldViewPr>
      <p:cViewPr>
        <p:scale>
          <a:sx n="40" d="100"/>
          <a:sy n="40" d="100"/>
        </p:scale>
        <p:origin x="-305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374" cy="464582"/>
          </a:xfrm>
          <a:prstGeom prst="rect">
            <a:avLst/>
          </a:prstGeom>
        </p:spPr>
        <p:txBody>
          <a:bodyPr vert="horz" lIns="92528" tIns="46264" rIns="92528" bIns="46264" rtlCol="0"/>
          <a:lstStyle>
            <a:lvl1pPr algn="l">
              <a:defRPr sz="1200"/>
            </a:lvl1pPr>
          </a:lstStyle>
          <a:p>
            <a:endParaRPr lang="en-US"/>
          </a:p>
        </p:txBody>
      </p:sp>
      <p:sp>
        <p:nvSpPr>
          <p:cNvPr id="3" name="Date Placeholder 2"/>
          <p:cNvSpPr>
            <a:spLocks noGrp="1"/>
          </p:cNvSpPr>
          <p:nvPr>
            <p:ph type="dt" idx="1"/>
          </p:nvPr>
        </p:nvSpPr>
        <p:spPr>
          <a:xfrm>
            <a:off x="3908892" y="0"/>
            <a:ext cx="2990374" cy="464582"/>
          </a:xfrm>
          <a:prstGeom prst="rect">
            <a:avLst/>
          </a:prstGeom>
        </p:spPr>
        <p:txBody>
          <a:bodyPr vert="horz" lIns="92528" tIns="46264" rIns="92528" bIns="46264" rtlCol="0"/>
          <a:lstStyle>
            <a:lvl1pPr algn="r">
              <a:defRPr sz="1200"/>
            </a:lvl1pPr>
          </a:lstStyle>
          <a:p>
            <a:fld id="{37D8F5BC-B9D0-4F8F-BA9A-E41F84BCBF40}" type="datetimeFigureOut">
              <a:rPr lang="en-US" smtClean="0"/>
              <a:pPr/>
              <a:t>09/24/2014</a:t>
            </a:fld>
            <a:endParaRPr lang="en-US"/>
          </a:p>
        </p:txBody>
      </p:sp>
      <p:sp>
        <p:nvSpPr>
          <p:cNvPr id="4" name="Slide Image Placeholder 3"/>
          <p:cNvSpPr>
            <a:spLocks noGrp="1" noRot="1" noChangeAspect="1"/>
          </p:cNvSpPr>
          <p:nvPr>
            <p:ph type="sldImg" idx="2"/>
          </p:nvPr>
        </p:nvSpPr>
        <p:spPr>
          <a:xfrm>
            <a:off x="1128713" y="696913"/>
            <a:ext cx="4645025" cy="3484562"/>
          </a:xfrm>
          <a:prstGeom prst="rect">
            <a:avLst/>
          </a:prstGeom>
          <a:noFill/>
          <a:ln w="12700">
            <a:solidFill>
              <a:prstClr val="black"/>
            </a:solidFill>
          </a:ln>
        </p:spPr>
        <p:txBody>
          <a:bodyPr vert="horz" lIns="92528" tIns="46264" rIns="92528" bIns="46264" rtlCol="0" anchor="ctr"/>
          <a:lstStyle/>
          <a:p>
            <a:endParaRPr lang="en-US"/>
          </a:p>
        </p:txBody>
      </p:sp>
      <p:sp>
        <p:nvSpPr>
          <p:cNvPr id="5" name="Notes Placeholder 4"/>
          <p:cNvSpPr>
            <a:spLocks noGrp="1"/>
          </p:cNvSpPr>
          <p:nvPr>
            <p:ph type="body" sz="quarter" idx="3"/>
          </p:nvPr>
        </p:nvSpPr>
        <p:spPr>
          <a:xfrm>
            <a:off x="690087" y="4413528"/>
            <a:ext cx="5520690" cy="4181237"/>
          </a:xfrm>
          <a:prstGeom prst="rect">
            <a:avLst/>
          </a:prstGeom>
        </p:spPr>
        <p:txBody>
          <a:bodyPr vert="horz" lIns="92528" tIns="46264" rIns="92528" bIns="4626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5443"/>
            <a:ext cx="2990374" cy="464582"/>
          </a:xfrm>
          <a:prstGeom prst="rect">
            <a:avLst/>
          </a:prstGeom>
        </p:spPr>
        <p:txBody>
          <a:bodyPr vert="horz" lIns="92528" tIns="46264" rIns="92528" bIns="46264" rtlCol="0" anchor="b"/>
          <a:lstStyle>
            <a:lvl1pPr algn="l">
              <a:defRPr sz="1200"/>
            </a:lvl1pPr>
          </a:lstStyle>
          <a:p>
            <a:endParaRPr lang="en-US"/>
          </a:p>
        </p:txBody>
      </p:sp>
      <p:sp>
        <p:nvSpPr>
          <p:cNvPr id="7" name="Slide Number Placeholder 6"/>
          <p:cNvSpPr>
            <a:spLocks noGrp="1"/>
          </p:cNvSpPr>
          <p:nvPr>
            <p:ph type="sldNum" sz="quarter" idx="5"/>
          </p:nvPr>
        </p:nvSpPr>
        <p:spPr>
          <a:xfrm>
            <a:off x="3908892" y="8825443"/>
            <a:ext cx="2990374" cy="464582"/>
          </a:xfrm>
          <a:prstGeom prst="rect">
            <a:avLst/>
          </a:prstGeom>
        </p:spPr>
        <p:txBody>
          <a:bodyPr vert="horz" lIns="92528" tIns="46264" rIns="92528" bIns="46264" rtlCol="0" anchor="b"/>
          <a:lstStyle>
            <a:lvl1pPr algn="r">
              <a:defRPr sz="1200"/>
            </a:lvl1pPr>
          </a:lstStyle>
          <a:p>
            <a:fld id="{BEAB86B7-0BF5-4814-8B5F-96DCF4B33EE0}" type="slidenum">
              <a:rPr lang="en-US" smtClean="0"/>
              <a:pPr/>
              <a:t>‹#›</a:t>
            </a:fld>
            <a:endParaRPr lang="en-US"/>
          </a:p>
        </p:txBody>
      </p:sp>
    </p:spTree>
    <p:extLst>
      <p:ext uri="{BB962C8B-B14F-4D97-AF65-F5344CB8AC3E}">
        <p14:creationId xmlns:p14="http://schemas.microsoft.com/office/powerpoint/2010/main" val="265611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D035EFF3-27D2-488B-AE36-5F44B0EEBF7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86DE618E-AD35-4811-951E-B1D1A343430E}" type="slidenum">
              <a:rPr lang="en-US" smtClean="0"/>
              <a:pPr/>
              <a:t>11</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304726" y="4417220"/>
            <a:ext cx="6291412" cy="4565015"/>
          </a:xfrm>
          <a:noFill/>
          <a:ln/>
        </p:spPr>
        <p:txBody>
          <a:bodyPr>
            <a:normAutofit fontScale="70000" lnSpcReduction="20000"/>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723D9C7-0805-4260-9A6C-004DCCF5CA73}" type="slidenum">
              <a:rPr lang="en-US" smtClean="0"/>
              <a:pPr/>
              <a:t>12</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304726" y="4417219"/>
            <a:ext cx="6291412" cy="4336532"/>
          </a:xfrm>
          <a:noFill/>
          <a:ln/>
        </p:spPr>
        <p:txBody>
          <a:bodyPr>
            <a:normAutofit lnSpcReduction="10000"/>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2233D64-E3B5-44EA-B15B-FDFDA31F01BB}" type="slidenum">
              <a:rPr lang="en-US" smtClean="0"/>
              <a:pPr/>
              <a:t>13</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304726" y="4417219"/>
            <a:ext cx="6291412" cy="4336532"/>
          </a:xfrm>
          <a:noFill/>
          <a:ln/>
        </p:spPr>
        <p:txBody>
          <a:bodyPr>
            <a:normAutofit/>
          </a:bodyPr>
          <a:lstStyle/>
          <a:p>
            <a:endParaRPr 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D035EFF3-27D2-488B-AE36-5F44B0EEBF7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96905B-C7FF-42B6-A4CA-50C81075B52D}" type="slidenum">
              <a:rPr lang="en-US" smtClean="0"/>
              <a:pPr/>
              <a:t>15</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304726" y="4417219"/>
            <a:ext cx="6291412" cy="4648200"/>
          </a:xfrm>
          <a:noFill/>
          <a:ln/>
        </p:spPr>
        <p:txBody>
          <a:bodyPr>
            <a:normAutofit/>
          </a:bodyPr>
          <a:lstStyle/>
          <a:p>
            <a:endParaRPr lang="en-US" sz="800" dirty="0">
              <a:solidFill>
                <a:srgbClr val="FF3300"/>
              </a:solidFill>
            </a:endParaRPr>
          </a:p>
          <a:p>
            <a:endParaRPr lang="en-US" sz="1000" dirty="0">
              <a:solidFill>
                <a:srgbClr val="FF33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96905B-C7FF-42B6-A4CA-50C81075B52D}" type="slidenum">
              <a:rPr lang="en-US" smtClean="0"/>
              <a:pPr/>
              <a:t>16</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304726" y="4417219"/>
            <a:ext cx="6291412" cy="4648200"/>
          </a:xfrm>
          <a:noFill/>
          <a:ln/>
        </p:spPr>
        <p:txBody>
          <a:bodyPr>
            <a:normAutofit/>
          </a:bodyPr>
          <a:lstStyle/>
          <a:p>
            <a:pPr defTabSz="915178">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96905B-C7FF-42B6-A4CA-50C81075B52D}" type="slidenum">
              <a:rPr lang="en-US" smtClean="0"/>
              <a:pPr/>
              <a:t>17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304726" y="4645822"/>
            <a:ext cx="6291412" cy="4107931"/>
          </a:xfrm>
          <a:noFill/>
          <a:ln/>
        </p:spPr>
        <p:txBody>
          <a:bodyPr>
            <a:normAutofit/>
          </a:bodyPr>
          <a:lstStyle/>
          <a:p>
            <a:endParaRPr lang="en-US" sz="1000" dirty="0">
              <a:solidFill>
                <a:srgbClr val="FF33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24EBCCA-7C4A-4685-851E-024CB03D1E1A}" type="slidenum">
              <a:rPr lang="en-US" smtClean="0"/>
              <a:pPr/>
              <a:t>18</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304726" y="4417219"/>
            <a:ext cx="6291412" cy="4336532"/>
          </a:xfrm>
          <a:noFill/>
          <a:ln/>
        </p:spPr>
        <p:txBody>
          <a:bodyPr/>
          <a:lstStyle/>
          <a:p>
            <a:pPr eaLnBrk="1" hangingPunct="1">
              <a:lnSpc>
                <a:spcPct val="90000"/>
              </a:lnSpc>
            </a:pPr>
            <a:endParaRPr lang="en-US" sz="1000" dirty="0">
              <a:solidFill>
                <a:srgbClr val="FF33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96905B-C7FF-42B6-A4CA-50C81075B52D}" type="slidenum">
              <a:rPr lang="en-US" smtClean="0"/>
              <a:pPr/>
              <a:t>19</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304726" y="4417219"/>
            <a:ext cx="6291412" cy="4648200"/>
          </a:xfrm>
          <a:noFill/>
          <a:ln/>
        </p:spPr>
        <p:txBody>
          <a:bodyPr>
            <a:normAutofit/>
          </a:bodyPr>
          <a:lstStyle/>
          <a:p>
            <a:endParaRPr lang="en-US" sz="1000" dirty="0">
              <a:solidFill>
                <a:srgbClr val="FF33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96905B-C7FF-42B6-A4CA-50C81075B52D}" type="slidenum">
              <a:rPr lang="en-US" smtClean="0"/>
              <a:pPr/>
              <a:t>20</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304726" y="4569621"/>
            <a:ext cx="6291412" cy="4184132"/>
          </a:xfrm>
          <a:noFill/>
          <a:ln/>
        </p:spPr>
        <p:txBody>
          <a:bodyPr>
            <a:normAutofit/>
          </a:bodyPr>
          <a:lstStyle/>
          <a:p>
            <a:endParaRPr lang="en-US" sz="1000" dirty="0">
              <a:solidFill>
                <a:srgbClr val="FF33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6742AC4-CDED-4EED-A964-0F1ABE3FEA58}" type="slidenum">
              <a:rPr lang="en-US" smtClean="0"/>
              <a:pPr/>
              <a:t>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304726" y="4493419"/>
            <a:ext cx="6291412" cy="4260332"/>
          </a:xfrm>
          <a:noFill/>
          <a:ln/>
        </p:spPr>
        <p:txBody>
          <a:bodyPr/>
          <a:lstStyle/>
          <a:p>
            <a:pPr>
              <a:spcBef>
                <a:spcPts val="497"/>
              </a:spcBef>
              <a:spcAft>
                <a:spcPts val="497"/>
              </a:spcAft>
            </a:pPr>
            <a:endParaRPr 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5F96905B-C7FF-42B6-A4CA-50C81075B52D}" type="slidenum">
              <a:rPr lang="en-US" smtClean="0"/>
              <a:pPr/>
              <a:t>21</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304726" y="4569621"/>
            <a:ext cx="6291412" cy="4184132"/>
          </a:xfrm>
          <a:noFill/>
          <a:ln/>
        </p:spPr>
        <p:txBody>
          <a:bodyPr>
            <a:normAutofit/>
          </a:bodyPr>
          <a:lstStyle/>
          <a:p>
            <a:endParaRPr lang="en-US" sz="1000" dirty="0">
              <a:solidFill>
                <a:srgbClr val="FF33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B24EBCCA-7C4A-4685-851E-024CB03D1E1A}" type="slidenum">
              <a:rPr lang="en-US" smtClean="0"/>
              <a:pPr/>
              <a:t>22</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xfrm>
            <a:off x="304726" y="4417219"/>
            <a:ext cx="6291412" cy="4336532"/>
          </a:xfrm>
          <a:noFill/>
          <a:ln/>
        </p:spPr>
        <p:txBody>
          <a:bodyPr/>
          <a:lstStyle/>
          <a:p>
            <a:pPr eaLnBrk="1" hangingPunct="1">
              <a:lnSpc>
                <a:spcPct val="90000"/>
              </a:lnSpc>
            </a:pPr>
            <a:endParaRPr lang="en-US"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35EFF3-27D2-488B-AE36-5F44B0EEBF70}"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FC8F076-CF31-45B0-A531-2CCAD07393B3}" type="slidenum">
              <a:rPr lang="en-US" smtClean="0"/>
              <a:pPr/>
              <a:t>24</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304726" y="4264821"/>
            <a:ext cx="6291412" cy="4876799"/>
          </a:xfrm>
          <a:noFill/>
          <a:ln/>
        </p:spPr>
        <p:txBody>
          <a:bodyPr>
            <a:normAutofit/>
          </a:bodyPr>
          <a:lstStyle/>
          <a:p>
            <a:endParaRPr lang="en-US" sz="10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FC8F076-CF31-45B0-A531-2CCAD07393B3}" type="slidenum">
              <a:rPr lang="en-US" smtClean="0"/>
              <a:pPr/>
              <a:t>25</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304726" y="4264821"/>
            <a:ext cx="6291412" cy="4876799"/>
          </a:xfrm>
          <a:noFill/>
          <a:ln/>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i="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FC8F076-CF31-45B0-A531-2CCAD07393B3}" type="slidenum">
              <a:rPr lang="en-US" smtClean="0"/>
              <a:pPr/>
              <a:t>26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304726" y="4264821"/>
            <a:ext cx="6291412" cy="4876799"/>
          </a:xfrm>
          <a:noFill/>
          <a:ln/>
        </p:spPr>
        <p:txBody>
          <a:bodyPr>
            <a:normAutofit/>
          </a:bodyPr>
          <a:lstStyle/>
          <a:p>
            <a:endParaRPr lang="en-US" sz="1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FC8F076-CF31-45B0-A531-2CCAD07393B3}" type="slidenum">
              <a:rPr lang="en-US" smtClean="0"/>
              <a:pPr/>
              <a:t>27</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304726" y="4264821"/>
            <a:ext cx="6291412" cy="4876799"/>
          </a:xfrm>
          <a:noFill/>
          <a:ln/>
        </p:spPr>
        <p:txBody>
          <a:bodyPr>
            <a:normAutofit/>
          </a:bodyPr>
          <a:lstStyle/>
          <a:p>
            <a:endParaRPr lang="en-US" sz="1000" baseline="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FC8F076-CF31-45B0-A531-2CCAD07393B3}" type="slidenum">
              <a:rPr lang="en-US" smtClean="0"/>
              <a:pPr/>
              <a:t>28</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304726" y="4264821"/>
            <a:ext cx="6291412" cy="4876799"/>
          </a:xfrm>
          <a:noFill/>
          <a:ln/>
        </p:spPr>
        <p:txBody>
          <a:bodyPr>
            <a:normAutofit/>
          </a:bodyPr>
          <a:lstStyle/>
          <a:p>
            <a:pPr eaLnBrk="1" hangingPunct="1">
              <a:lnSpc>
                <a:spcPct val="90000"/>
              </a:lnSpc>
              <a:spcBef>
                <a:spcPts val="600"/>
              </a:spcBef>
              <a:buFontTx/>
              <a:buNone/>
            </a:pPr>
            <a:endParaRPr lang="en-US" sz="10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3DEE630-0367-4E52-B3A2-E28A83410A1E}" type="slidenum">
              <a:rPr lang="en-US" smtClean="0"/>
              <a:pPr/>
              <a:t>29</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304726" y="4417219"/>
            <a:ext cx="6291412" cy="4336532"/>
          </a:xfrm>
          <a:noFill/>
          <a:ln/>
        </p:spPr>
        <p:txBody>
          <a:bodyPr/>
          <a:lstStyle/>
          <a:p>
            <a:pPr eaLnBrk="1" hangingPunct="1"/>
            <a:endParaRPr lang="en-US" sz="1000" dirty="0">
              <a:latin typeface="Tahom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211853F-2472-4E5F-A648-BC358C7F656D}" type="slidenum">
              <a:rPr lang="en-US" smtClean="0"/>
              <a:pPr/>
              <a:t>30</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304726" y="4341020"/>
            <a:ext cx="6291412" cy="4412732"/>
          </a:xfrm>
          <a:noFill/>
          <a:ln/>
        </p:spPr>
        <p:txBody>
          <a:bodyPr/>
          <a:lstStyle/>
          <a:p>
            <a:pPr eaLnBrk="1" hangingPunct="1"/>
            <a:endParaRPr lang="en-US" sz="10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0791A094-A3CD-4DE9-9770-D63898C00BE9}" type="slidenum">
              <a:rPr lang="en-US" smtClean="0"/>
              <a:pPr/>
              <a:t>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304726" y="4264820"/>
            <a:ext cx="6291412" cy="4488932"/>
          </a:xfrm>
          <a:noFill/>
          <a:ln/>
        </p:spPr>
        <p:txBody>
          <a:bodyPr/>
          <a:lstStyle/>
          <a:p>
            <a:pPr>
              <a:spcBef>
                <a:spcPts val="497"/>
              </a:spcBef>
              <a:spcAft>
                <a:spcPts val="497"/>
              </a:spcAft>
            </a:pPr>
            <a:endParaRPr lang="en-US" sz="1000" dirty="0"/>
          </a:p>
        </p:txBody>
      </p:sp>
      <p:sp>
        <p:nvSpPr>
          <p:cNvPr id="58373" name="Line 4"/>
          <p:cNvSpPr>
            <a:spLocks noChangeShapeType="1"/>
          </p:cNvSpPr>
          <p:nvPr/>
        </p:nvSpPr>
        <p:spPr bwMode="auto">
          <a:xfrm>
            <a:off x="1303288" y="5007583"/>
            <a:ext cx="0" cy="0"/>
          </a:xfrm>
          <a:prstGeom prst="line">
            <a:avLst/>
          </a:prstGeom>
          <a:noFill/>
          <a:ln w="9525">
            <a:solidFill>
              <a:schemeClr val="tx1"/>
            </a:solidFill>
            <a:round/>
            <a:headEnd/>
            <a:tailEnd/>
          </a:ln>
        </p:spPr>
        <p:txBody>
          <a:bodyPr wrap="none" lIns="90870" tIns="45434" rIns="90870" bIns="45434"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147375F-CC3F-441B-9CFC-05D42582A631}" type="slidenum">
              <a:rPr lang="en-US" smtClean="0"/>
              <a:pPr/>
              <a:t>31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304726" y="4645821"/>
            <a:ext cx="6291412" cy="4107931"/>
          </a:xfrm>
          <a:noFill/>
          <a:ln/>
        </p:spPr>
        <p:txBody>
          <a:bodyPr/>
          <a:lstStyle/>
          <a:p>
            <a:pPr eaLnBrk="1" hangingPunct="1"/>
            <a:endParaRPr lang="en-US" sz="10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94557D3-3FA9-4226-8D81-5B1BEA90E7C4}" type="slidenum">
              <a:rPr lang="en-US" smtClean="0"/>
              <a:pPr/>
              <a:t>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304726" y="4417219"/>
            <a:ext cx="6291412" cy="4336532"/>
          </a:xfrm>
          <a:noFill/>
          <a:ln/>
        </p:spPr>
        <p:txBody>
          <a:bodyPr>
            <a:normAutofit fontScale="70000" lnSpcReduction="20000"/>
          </a:bodyPr>
          <a:lstStyle/>
          <a:p>
            <a:pPr>
              <a:spcBef>
                <a:spcPts val="497"/>
              </a:spcBef>
              <a:spcAft>
                <a:spcPts val="497"/>
              </a:spcAft>
            </a:pPr>
            <a:endParaRPr lang="en-US" sz="1000" dirty="0"/>
          </a:p>
        </p:txBody>
      </p:sp>
      <p:sp>
        <p:nvSpPr>
          <p:cNvPr id="59397" name="Line 4"/>
          <p:cNvSpPr>
            <a:spLocks noChangeShapeType="1"/>
          </p:cNvSpPr>
          <p:nvPr/>
        </p:nvSpPr>
        <p:spPr bwMode="auto">
          <a:xfrm>
            <a:off x="1303288" y="5007583"/>
            <a:ext cx="0" cy="0"/>
          </a:xfrm>
          <a:prstGeom prst="line">
            <a:avLst/>
          </a:prstGeom>
          <a:noFill/>
          <a:ln w="9525">
            <a:solidFill>
              <a:schemeClr val="tx1"/>
            </a:solidFill>
            <a:round/>
            <a:headEnd/>
            <a:tailEnd/>
          </a:ln>
        </p:spPr>
        <p:txBody>
          <a:bodyPr wrap="none" lIns="90870" tIns="45434" rIns="90870" bIns="45434"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DC45CD0-7D04-4C8D-B531-FDAA197CAF1B}" type="slidenum">
              <a:rPr lang="en-US" smtClean="0"/>
              <a:pPr/>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304726" y="4341018"/>
            <a:ext cx="6291412" cy="4724401"/>
          </a:xfrm>
          <a:noFill/>
          <a:ln/>
        </p:spPr>
        <p:txBody>
          <a:bodyPr>
            <a:noAutofit/>
          </a:bodyPr>
          <a:lstStyle/>
          <a:p>
            <a:pPr eaLnBrk="1" hangingPunct="1">
              <a:lnSpc>
                <a:spcPct val="105000"/>
              </a:lnSpc>
            </a:pPr>
            <a:endParaRPr lang="en-US" sz="10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6E83C5D-548B-420F-976B-EECBDB1BF804}" type="slidenum">
              <a:rPr lang="en-US" smtClean="0"/>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xfrm>
            <a:off x="304726" y="4417220"/>
            <a:ext cx="6291412" cy="4488855"/>
          </a:xfrm>
          <a:noFill/>
          <a:ln/>
        </p:spPr>
        <p:txBody>
          <a:bodyPr/>
          <a:lstStyle/>
          <a:p>
            <a:pPr eaLnBrk="1" hangingPunct="1">
              <a:spcBef>
                <a:spcPct val="0"/>
              </a:spcBef>
            </a:pPr>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D035EFF3-27D2-488B-AE36-5F44B0EEBF7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A68ACC7-B2C9-4E2A-9914-496E57B021FC}" type="slidenum">
              <a:rPr lang="en-US" smtClean="0"/>
              <a:pPr/>
              <a:t>9</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306289" y="4264821"/>
            <a:ext cx="6288286" cy="4488932"/>
          </a:xfrm>
          <a:noFill/>
          <a:ln/>
        </p:spPr>
        <p:txBody>
          <a:bodyPr>
            <a:normAutofit/>
          </a:bodyPr>
          <a:lstStyle/>
          <a:p>
            <a:pPr eaLnBrk="1" hangingPunct="1"/>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A68ACC7-B2C9-4E2A-9914-496E57B021FC}" type="slidenum">
              <a:rPr lang="en-US" smtClean="0"/>
              <a:pPr/>
              <a:t>10</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306289" y="4264821"/>
            <a:ext cx="6288286" cy="4488932"/>
          </a:xfrm>
          <a:noFill/>
          <a:ln/>
        </p:spPr>
        <p:txBody>
          <a:bodyPr>
            <a:normAutofit/>
          </a:bodyPr>
          <a:lstStyle/>
          <a:p>
            <a:pPr eaLnBrk="1" hangingPunct="1"/>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AD9A30-A7A0-4C7D-9465-AEDC0636B309}" type="datetimeFigureOut">
              <a:rPr lang="en-US" smtClean="0"/>
              <a:pPr/>
              <a:t>09/24/2014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FAE52-F278-4351-9615-063C257351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AD9A30-A7A0-4C7D-9465-AEDC0636B309}" type="datetimeFigureOut">
              <a:rPr lang="en-US" smtClean="0"/>
              <a:pPr/>
              <a:t>09/24/2014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9FAE52-F278-4351-9615-063C257351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6.ht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6.ht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dol.gov/dol/allcfr/ESA/Title_29/Part_825/29CFR825.309.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dol.gov/dol/allcfr/ESA/Title_29/Part_825/29CFR825.127.htm"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dol.gov/dol/allcfr/ESA/Title_29/Part_825/29CFR825.310.ht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dol.gov/dol/allcfr/ESA/Title_29/Part_825/29CFR825.310.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dol.gov/dol/allcfr/ESA/Title_29/Part_825/29CFR825.310.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7.ht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dol.gov/dol/allcfr/ESA/Title_29/Part_825/Subpart_D.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wagehour.dol.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01.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ol.gov/WHD/fmla/FMLA-General.pp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04.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10.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dol.gov/dol/allcfr/ESA/Title_29/Part_825/29CFR825.12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
            <a:ext cx="9144000" cy="721821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45058" name="Rectangle 2"/>
          <p:cNvSpPr>
            <a:spLocks noGrp="1" noChangeArrowheads="1"/>
          </p:cNvSpPr>
          <p:nvPr>
            <p:ph type="title"/>
          </p:nvPr>
        </p:nvSpPr>
        <p:spPr>
          <a:xfrm>
            <a:off x="0" y="0"/>
            <a:ext cx="9144000" cy="1219200"/>
          </a:xfrm>
        </p:spPr>
        <p:txBody>
          <a:bodyPr>
            <a:normAutofit fontScale="90000"/>
          </a:bodyPr>
          <a:lstStyle/>
          <a:p>
            <a:pPr eaLnBrk="1" hangingPunct="1"/>
            <a:r>
              <a:rPr lang="en-US" sz="3600" b="1" dirty="0" smtClean="0"/>
              <a:t>Qualifying Exigency Leave – </a:t>
            </a:r>
            <a:br>
              <a:rPr lang="en-US" sz="3600" b="1" dirty="0" smtClean="0"/>
            </a:br>
            <a:r>
              <a:rPr lang="en-US" sz="4900" b="1" dirty="0" smtClean="0"/>
              <a:t>Covered Active Duty</a:t>
            </a:r>
          </a:p>
        </p:txBody>
      </p:sp>
      <p:sp>
        <p:nvSpPr>
          <p:cNvPr id="45059" name="Rectangle 3"/>
          <p:cNvSpPr>
            <a:spLocks noGrp="1" noChangeArrowheads="1"/>
          </p:cNvSpPr>
          <p:nvPr>
            <p:ph type="body" idx="1"/>
          </p:nvPr>
        </p:nvSpPr>
        <p:spPr>
          <a:xfrm>
            <a:off x="152400" y="1524000"/>
            <a:ext cx="8839200" cy="4343400"/>
          </a:xfrm>
        </p:spPr>
        <p:txBody>
          <a:bodyPr>
            <a:normAutofit lnSpcReduction="10000"/>
          </a:bodyPr>
          <a:lstStyle/>
          <a:p>
            <a:r>
              <a:rPr lang="en-US" sz="3000" b="1" dirty="0" smtClean="0"/>
              <a:t>Regular Armed Forces</a:t>
            </a:r>
            <a:r>
              <a:rPr lang="en-US" sz="3000" dirty="0" smtClean="0"/>
              <a:t>:</a:t>
            </a:r>
          </a:p>
          <a:p>
            <a:pPr lvl="1">
              <a:spcBef>
                <a:spcPts val="1200"/>
              </a:spcBef>
            </a:pPr>
            <a:r>
              <a:rPr lang="en-US" sz="2600" dirty="0" smtClean="0"/>
              <a:t>duty during deployment of the member with the Armed Forces to a foreign country</a:t>
            </a:r>
          </a:p>
          <a:p>
            <a:endParaRPr lang="en-US" sz="2800" dirty="0" smtClean="0"/>
          </a:p>
          <a:p>
            <a:r>
              <a:rPr lang="en-US" sz="3000" b="1" dirty="0" smtClean="0"/>
              <a:t>Reserve components</a:t>
            </a:r>
            <a:r>
              <a:rPr lang="en-US" sz="3000" dirty="0" smtClean="0"/>
              <a:t> of the Armed Forces   (members of the National Guard and Reserves): </a:t>
            </a:r>
          </a:p>
          <a:p>
            <a:pPr lvl="1">
              <a:spcBef>
                <a:spcPts val="1200"/>
              </a:spcBef>
            </a:pPr>
            <a:r>
              <a:rPr lang="en-US" sz="2600" dirty="0" smtClean="0"/>
              <a:t>duty during deployment of the member with the Armed Forces to a foreign country under a call or order to active duty in support of a contingency operation</a:t>
            </a:r>
            <a:endParaRPr lang="en-US" sz="2800" dirty="0" smtClean="0"/>
          </a:p>
        </p:txBody>
      </p:sp>
      <p:sp>
        <p:nvSpPr>
          <p:cNvPr id="45060"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825.126</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46083" name="Rectangle 3"/>
          <p:cNvSpPr>
            <a:spLocks noGrp="1" noChangeArrowheads="1"/>
          </p:cNvSpPr>
          <p:nvPr>
            <p:ph type="body" idx="1"/>
          </p:nvPr>
        </p:nvSpPr>
        <p:spPr>
          <a:xfrm>
            <a:off x="228600" y="1219200"/>
            <a:ext cx="8458200" cy="4678363"/>
          </a:xfrm>
        </p:spPr>
        <p:txBody>
          <a:bodyPr>
            <a:normAutofit fontScale="85000" lnSpcReduction="20000"/>
          </a:bodyPr>
          <a:lstStyle/>
          <a:p>
            <a:pPr marL="274320" indent="-274320" eaLnBrk="1" hangingPunct="1">
              <a:lnSpc>
                <a:spcPct val="110000"/>
              </a:lnSpc>
              <a:spcBef>
                <a:spcPts val="600"/>
              </a:spcBef>
              <a:spcAft>
                <a:spcPts val="600"/>
              </a:spcAft>
            </a:pPr>
            <a:r>
              <a:rPr lang="en-US" dirty="0" smtClean="0"/>
              <a:t>Short-notice deployment (up to seven days)</a:t>
            </a:r>
          </a:p>
          <a:p>
            <a:pPr marL="274320" indent="-274320" eaLnBrk="1" hangingPunct="1">
              <a:lnSpc>
                <a:spcPct val="110000"/>
              </a:lnSpc>
              <a:spcBef>
                <a:spcPts val="600"/>
              </a:spcBef>
              <a:spcAft>
                <a:spcPts val="600"/>
              </a:spcAft>
            </a:pPr>
            <a:r>
              <a:rPr lang="en-US" dirty="0" smtClean="0"/>
              <a:t>Military events and related activities</a:t>
            </a:r>
          </a:p>
          <a:p>
            <a:pPr marL="274320" indent="-274320" eaLnBrk="1" hangingPunct="1">
              <a:lnSpc>
                <a:spcPct val="110000"/>
              </a:lnSpc>
              <a:spcBef>
                <a:spcPts val="600"/>
              </a:spcBef>
              <a:spcAft>
                <a:spcPts val="600"/>
              </a:spcAft>
            </a:pPr>
            <a:r>
              <a:rPr lang="en-US" dirty="0" smtClean="0"/>
              <a:t>Childcare and school activities</a:t>
            </a:r>
          </a:p>
          <a:p>
            <a:pPr marL="274320" indent="-274320" eaLnBrk="1" hangingPunct="1">
              <a:lnSpc>
                <a:spcPct val="110000"/>
              </a:lnSpc>
              <a:spcBef>
                <a:spcPts val="600"/>
              </a:spcBef>
              <a:spcAft>
                <a:spcPts val="600"/>
              </a:spcAft>
            </a:pPr>
            <a:r>
              <a:rPr lang="en-US" dirty="0" smtClean="0"/>
              <a:t>Financial and legal arrangements</a:t>
            </a:r>
          </a:p>
          <a:p>
            <a:pPr marL="274320" indent="-274320" eaLnBrk="1" hangingPunct="1">
              <a:lnSpc>
                <a:spcPct val="110000"/>
              </a:lnSpc>
              <a:spcBef>
                <a:spcPts val="600"/>
              </a:spcBef>
              <a:spcAft>
                <a:spcPts val="600"/>
              </a:spcAft>
            </a:pPr>
            <a:r>
              <a:rPr lang="en-US" dirty="0" smtClean="0"/>
              <a:t>Non-medical counseling</a:t>
            </a:r>
          </a:p>
          <a:p>
            <a:pPr marL="274320" indent="-274320" eaLnBrk="1" hangingPunct="1">
              <a:lnSpc>
                <a:spcPct val="110000"/>
              </a:lnSpc>
              <a:spcBef>
                <a:spcPts val="600"/>
              </a:spcBef>
              <a:spcAft>
                <a:spcPts val="600"/>
              </a:spcAft>
            </a:pPr>
            <a:r>
              <a:rPr lang="en-US" dirty="0" smtClean="0"/>
              <a:t>Care of the military member’s parent</a:t>
            </a:r>
          </a:p>
          <a:p>
            <a:pPr marL="274320" indent="-274320" eaLnBrk="1" hangingPunct="1">
              <a:lnSpc>
                <a:spcPct val="110000"/>
              </a:lnSpc>
              <a:spcBef>
                <a:spcPts val="600"/>
              </a:spcBef>
              <a:spcAft>
                <a:spcPts val="600"/>
              </a:spcAft>
            </a:pPr>
            <a:r>
              <a:rPr lang="en-US" dirty="0" smtClean="0"/>
              <a:t>Rest and recuperation (up to fifteen days)</a:t>
            </a:r>
          </a:p>
          <a:p>
            <a:pPr marL="274320" indent="-274320" eaLnBrk="1" hangingPunct="1">
              <a:lnSpc>
                <a:spcPct val="110000"/>
              </a:lnSpc>
              <a:spcBef>
                <a:spcPts val="600"/>
              </a:spcBef>
              <a:spcAft>
                <a:spcPts val="600"/>
              </a:spcAft>
            </a:pPr>
            <a:r>
              <a:rPr lang="en-US" dirty="0" smtClean="0"/>
              <a:t>Post-deployment activities (90-day period)</a:t>
            </a:r>
          </a:p>
          <a:p>
            <a:pPr marL="274320" indent="-274320" eaLnBrk="1" hangingPunct="1">
              <a:lnSpc>
                <a:spcPct val="110000"/>
              </a:lnSpc>
              <a:spcBef>
                <a:spcPts val="600"/>
              </a:spcBef>
              <a:spcAft>
                <a:spcPts val="600"/>
              </a:spcAft>
            </a:pPr>
            <a:r>
              <a:rPr lang="en-US" dirty="0" smtClean="0"/>
              <a:t>Additional activities by agreement</a:t>
            </a:r>
          </a:p>
        </p:txBody>
      </p:sp>
      <p:sp>
        <p:nvSpPr>
          <p:cNvPr id="46084"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825.126</a:t>
            </a:r>
          </a:p>
        </p:txBody>
      </p:sp>
      <p:sp>
        <p:nvSpPr>
          <p:cNvPr id="6" name="Rectangle 2"/>
          <p:cNvSpPr>
            <a:spLocks noGrp="1" noChangeArrowheads="1"/>
          </p:cNvSpPr>
          <p:nvPr>
            <p:ph type="title"/>
          </p:nvPr>
        </p:nvSpPr>
        <p:spPr>
          <a:xfrm>
            <a:off x="0" y="0"/>
            <a:ext cx="9144000" cy="1295400"/>
          </a:xfrm>
        </p:spPr>
        <p:txBody>
          <a:bodyPr>
            <a:normAutofit/>
          </a:bodyPr>
          <a:lstStyle/>
          <a:p>
            <a:pPr eaLnBrk="1" hangingPunct="1"/>
            <a:r>
              <a:rPr lang="en-US" b="1" dirty="0" smtClean="0"/>
              <a:t>Qualifying Exigencies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47107" name="Rectangle 3"/>
          <p:cNvSpPr>
            <a:spLocks noGrp="1" noChangeArrowheads="1"/>
          </p:cNvSpPr>
          <p:nvPr>
            <p:ph type="body" idx="1"/>
          </p:nvPr>
        </p:nvSpPr>
        <p:spPr>
          <a:xfrm>
            <a:off x="152400" y="1295400"/>
            <a:ext cx="8839200" cy="4648200"/>
          </a:xfrm>
        </p:spPr>
        <p:txBody>
          <a:bodyPr>
            <a:normAutofit fontScale="85000" lnSpcReduction="10000"/>
          </a:bodyPr>
          <a:lstStyle/>
          <a:p>
            <a:pPr>
              <a:lnSpc>
                <a:spcPct val="110000"/>
              </a:lnSpc>
              <a:spcBef>
                <a:spcPts val="600"/>
              </a:spcBef>
              <a:spcAft>
                <a:spcPts val="600"/>
              </a:spcAft>
            </a:pPr>
            <a:r>
              <a:rPr lang="en-US" dirty="0" smtClean="0"/>
              <a:t>An employer may require an appropriate certification with:</a:t>
            </a:r>
          </a:p>
          <a:p>
            <a:pPr lvl="1">
              <a:lnSpc>
                <a:spcPct val="110000"/>
              </a:lnSpc>
              <a:spcBef>
                <a:spcPts val="0"/>
              </a:spcBef>
              <a:spcAft>
                <a:spcPts val="600"/>
              </a:spcAft>
            </a:pPr>
            <a:r>
              <a:rPr lang="en-US" sz="3100" dirty="0" smtClean="0"/>
              <a:t>a copy of the military member’s active duty orders</a:t>
            </a:r>
          </a:p>
          <a:p>
            <a:pPr lvl="1">
              <a:lnSpc>
                <a:spcPct val="110000"/>
              </a:lnSpc>
              <a:spcBef>
                <a:spcPts val="0"/>
              </a:spcBef>
              <a:spcAft>
                <a:spcPts val="600"/>
              </a:spcAft>
            </a:pPr>
            <a:r>
              <a:rPr lang="en-US" sz="3100" dirty="0" smtClean="0"/>
              <a:t>a qualifying exigency certification (optional Form WH-384)</a:t>
            </a:r>
          </a:p>
          <a:p>
            <a:pPr lvl="2">
              <a:lnSpc>
                <a:spcPct val="110000"/>
              </a:lnSpc>
              <a:spcBef>
                <a:spcPts val="0"/>
              </a:spcBef>
              <a:spcAft>
                <a:spcPts val="600"/>
              </a:spcAft>
            </a:pPr>
            <a:r>
              <a:rPr lang="en-US" sz="2600" dirty="0" smtClean="0"/>
              <a:t>Statement of facts</a:t>
            </a:r>
          </a:p>
          <a:p>
            <a:pPr lvl="2">
              <a:lnSpc>
                <a:spcPct val="110000"/>
              </a:lnSpc>
              <a:spcBef>
                <a:spcPts val="0"/>
              </a:spcBef>
              <a:spcAft>
                <a:spcPts val="600"/>
              </a:spcAft>
            </a:pPr>
            <a:r>
              <a:rPr lang="en-US" sz="2600" dirty="0" smtClean="0"/>
              <a:t>Dates of leave</a:t>
            </a:r>
          </a:p>
          <a:p>
            <a:pPr lvl="2">
              <a:lnSpc>
                <a:spcPct val="110000"/>
              </a:lnSpc>
              <a:spcBef>
                <a:spcPts val="0"/>
              </a:spcBef>
              <a:spcAft>
                <a:spcPts val="600"/>
              </a:spcAft>
            </a:pPr>
            <a:r>
              <a:rPr lang="en-US" sz="2600" dirty="0" smtClean="0"/>
              <a:t>Frequency and duration of intermittent leave</a:t>
            </a:r>
          </a:p>
          <a:p>
            <a:pPr lvl="2">
              <a:lnSpc>
                <a:spcPct val="110000"/>
              </a:lnSpc>
              <a:spcBef>
                <a:spcPts val="0"/>
              </a:spcBef>
              <a:spcAft>
                <a:spcPts val="600"/>
              </a:spcAft>
            </a:pPr>
            <a:r>
              <a:rPr lang="en-US" sz="2600" dirty="0" smtClean="0"/>
              <a:t>Contact information for any third party meeting</a:t>
            </a:r>
          </a:p>
          <a:p>
            <a:pPr>
              <a:lnSpc>
                <a:spcPct val="110000"/>
              </a:lnSpc>
              <a:spcBef>
                <a:spcPts val="1200"/>
              </a:spcBef>
              <a:spcAft>
                <a:spcPts val="600"/>
              </a:spcAft>
            </a:pPr>
            <a:r>
              <a:rPr lang="en-US" dirty="0" smtClean="0"/>
              <a:t>The employer may verify meetings with a third party and may contact DOD to verify the military member’s covered active duty status</a:t>
            </a:r>
          </a:p>
        </p:txBody>
      </p:sp>
      <p:sp>
        <p:nvSpPr>
          <p:cNvPr id="47108"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a:solidFill>
                  <a:srgbClr val="0000FF"/>
                </a:solidFill>
                <a:latin typeface="Verdana" pitchFamily="34" charset="0"/>
              </a:rPr>
              <a:t>§ </a:t>
            </a:r>
            <a:r>
              <a:rPr lang="en-US" b="1" u="sng" smtClean="0">
                <a:solidFill>
                  <a:srgbClr val="0000FF"/>
                </a:solidFill>
                <a:latin typeface="Verdana" pitchFamily="34" charset="0"/>
              </a:rPr>
              <a:t>825.309</a:t>
            </a:r>
            <a:endParaRPr lang="en-US" b="1" u="sng" dirty="0">
              <a:solidFill>
                <a:srgbClr val="0000FF"/>
              </a:solidFill>
              <a:latin typeface="Verdana" pitchFamily="34" charset="0"/>
            </a:endParaRPr>
          </a:p>
        </p:txBody>
      </p:sp>
      <p:sp>
        <p:nvSpPr>
          <p:cNvPr id="9" name="Rectangle 2"/>
          <p:cNvSpPr txBox="1">
            <a:spLocks noChangeArrowheads="1"/>
          </p:cNvSpPr>
          <p:nvPr/>
        </p:nvSpPr>
        <p:spPr>
          <a:xfrm>
            <a:off x="0" y="76200"/>
            <a:ext cx="9144000" cy="11430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mj-lt"/>
                <a:ea typeface="+mj-ea"/>
                <a:cs typeface="+mj-cs"/>
              </a:rPr>
              <a:t>Employee Responsibilities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Provide Certification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48131" name="Rectangle 3"/>
          <p:cNvSpPr>
            <a:spLocks noGrp="1" noChangeArrowheads="1"/>
          </p:cNvSpPr>
          <p:nvPr>
            <p:ph type="body" idx="1"/>
          </p:nvPr>
        </p:nvSpPr>
        <p:spPr>
          <a:xfrm>
            <a:off x="304800" y="1447800"/>
            <a:ext cx="8610600" cy="3962400"/>
          </a:xfrm>
        </p:spPr>
        <p:txBody>
          <a:bodyPr>
            <a:normAutofit fontScale="92500" lnSpcReduction="20000"/>
          </a:bodyPr>
          <a:lstStyle/>
          <a:p>
            <a:pPr marL="0" indent="0">
              <a:spcBef>
                <a:spcPts val="1200"/>
              </a:spcBef>
              <a:spcAft>
                <a:spcPts val="1200"/>
              </a:spcAft>
              <a:buNone/>
            </a:pPr>
            <a:r>
              <a:rPr lang="en-US" sz="2800" dirty="0" smtClean="0"/>
              <a:t>Eligible employees may take up to </a:t>
            </a:r>
            <a:r>
              <a:rPr lang="en-US" sz="2800" b="1" dirty="0" smtClean="0"/>
              <a:t>26 workweeks* </a:t>
            </a:r>
            <a:r>
              <a:rPr lang="en-US" sz="2800" dirty="0" smtClean="0"/>
              <a:t>of FMLA leave in a “single 12-month period” to care for a “covered servicemember” with a “serious injury or illness” if the employee is the covered servicemember’s spouse, parent, son, daughter, or next of kin</a:t>
            </a:r>
          </a:p>
          <a:p>
            <a:pPr>
              <a:spcBef>
                <a:spcPts val="1200"/>
              </a:spcBef>
              <a:spcAft>
                <a:spcPts val="1200"/>
              </a:spcAft>
            </a:pPr>
            <a:r>
              <a:rPr lang="en-US" sz="2600" dirty="0"/>
              <a:t>For </a:t>
            </a:r>
            <a:r>
              <a:rPr lang="en-US" sz="2600" dirty="0" smtClean="0"/>
              <a:t>military caregiver leave</a:t>
            </a:r>
            <a:r>
              <a:rPr lang="en-US" sz="2600" dirty="0"/>
              <a:t>, son or daughter refers to a son or daughter of any </a:t>
            </a:r>
            <a:r>
              <a:rPr lang="en-US" sz="2600" dirty="0" smtClean="0"/>
              <a:t>age</a:t>
            </a:r>
          </a:p>
          <a:p>
            <a:pPr>
              <a:spcBef>
                <a:spcPts val="1200"/>
              </a:spcBef>
              <a:spcAft>
                <a:spcPts val="1200"/>
              </a:spcAft>
            </a:pPr>
            <a:r>
              <a:rPr lang="en-US" sz="2600" dirty="0" smtClean="0"/>
              <a:t>All FMLA leave is limited to a combined total of 26 workweeks  during the “single 12-month period”; no more than 12 workweeks can be taken for other leave reasons</a:t>
            </a:r>
          </a:p>
        </p:txBody>
      </p:sp>
      <p:sp>
        <p:nvSpPr>
          <p:cNvPr id="48132"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825.127</a:t>
            </a:r>
          </a:p>
        </p:txBody>
      </p:sp>
      <p:sp>
        <p:nvSpPr>
          <p:cNvPr id="7" name="Rectangle 2"/>
          <p:cNvSpPr txBox="1">
            <a:spLocks noChangeArrowheads="1"/>
          </p:cNvSpPr>
          <p:nvPr/>
        </p:nvSpPr>
        <p:spPr>
          <a:xfrm>
            <a:off x="0" y="457200"/>
            <a:ext cx="9144000" cy="762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Military</a:t>
            </a:r>
            <a:r>
              <a:rPr kumimoji="0" lang="en-US" sz="4400" b="1" i="0" u="none" strike="noStrike" kern="1200" cap="none" spc="0" normalizeH="0" noProof="0" dirty="0" smtClean="0">
                <a:ln>
                  <a:noFill/>
                </a:ln>
                <a:solidFill>
                  <a:schemeClr val="tx1"/>
                </a:solidFill>
                <a:effectLst/>
                <a:uLnTx/>
                <a:uFillTx/>
                <a:latin typeface="+mj-lt"/>
                <a:ea typeface="+mj-ea"/>
                <a:cs typeface="+mj-cs"/>
              </a:rPr>
              <a:t> Caregiver Leave</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TextBox 7"/>
          <p:cNvSpPr txBox="1"/>
          <p:nvPr/>
        </p:nvSpPr>
        <p:spPr>
          <a:xfrm>
            <a:off x="0" y="5410200"/>
            <a:ext cx="9144000" cy="461665"/>
          </a:xfrm>
          <a:prstGeom prst="rect">
            <a:avLst/>
          </a:prstGeom>
          <a:noFill/>
        </p:spPr>
        <p:txBody>
          <a:bodyPr wrap="square" rtlCol="0">
            <a:spAutoFit/>
          </a:bodyPr>
          <a:lstStyle/>
          <a:p>
            <a:pPr marL="287338"/>
            <a:r>
              <a:rPr lang="en-US" sz="2400" dirty="0" smtClean="0"/>
              <a:t>* Eligible airline flight crew employees are entitled to 156 days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1066800"/>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0" y="5943600"/>
            <a:ext cx="9144000" cy="45719"/>
          </a:xfrm>
          <a:prstGeom prst="rect">
            <a:avLst/>
          </a:prstGeom>
          <a:noFill/>
          <a:ln w="9525">
            <a:noFill/>
            <a:miter lim="800000"/>
            <a:headEnd/>
            <a:tailEnd/>
          </a:ln>
        </p:spPr>
      </p:pic>
      <p:sp>
        <p:nvSpPr>
          <p:cNvPr id="8" name="Rectangle 7"/>
          <p:cNvSpPr/>
          <p:nvPr/>
        </p:nvSpPr>
        <p:spPr>
          <a:xfrm>
            <a:off x="0" y="5791200"/>
            <a:ext cx="9144000" cy="1295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1295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p:cNvPicPr>
            <a:picLocks noChangeAspect="1" noChangeArrowheads="1"/>
          </p:cNvPicPr>
          <p:nvPr/>
        </p:nvPicPr>
        <p:blipFill>
          <a:blip r:embed="rId3" cstate="print"/>
          <a:srcRect/>
          <a:stretch>
            <a:fillRect/>
          </a:stretch>
        </p:blipFill>
        <p:spPr bwMode="auto">
          <a:xfrm rot="16200000">
            <a:off x="-2476500" y="2476500"/>
            <a:ext cx="7086600" cy="2133600"/>
          </a:xfrm>
          <a:prstGeom prst="rect">
            <a:avLst/>
          </a:prstGeom>
          <a:noFill/>
          <a:ln w="9525">
            <a:noFill/>
            <a:miter lim="800000"/>
            <a:headEnd/>
            <a:tailEnd/>
          </a:ln>
        </p:spPr>
      </p:pic>
      <p:sp>
        <p:nvSpPr>
          <p:cNvPr id="13" name="TextBox 12"/>
          <p:cNvSpPr txBox="1"/>
          <p:nvPr/>
        </p:nvSpPr>
        <p:spPr>
          <a:xfrm>
            <a:off x="0" y="152400"/>
            <a:ext cx="2286000" cy="1938992"/>
          </a:xfrm>
          <a:prstGeom prst="rect">
            <a:avLst/>
          </a:prstGeom>
          <a:noFill/>
        </p:spPr>
        <p:txBody>
          <a:bodyPr wrap="square" rtlCol="0">
            <a:spAutoFit/>
          </a:bodyPr>
          <a:lstStyle/>
          <a:p>
            <a:r>
              <a:rPr lang="en-US" sz="2400" b="1" dirty="0" smtClean="0"/>
              <a:t>Qualifying Family Relationships Under Military Caregiver Leave</a:t>
            </a:r>
            <a:endParaRPr lang="en-US" sz="2400" b="1" dirty="0"/>
          </a:p>
        </p:txBody>
      </p:sp>
      <p:pic>
        <p:nvPicPr>
          <p:cNvPr id="10" name="Picture 2"/>
          <p:cNvPicPr>
            <a:picLocks noChangeAspect="1" noChangeArrowheads="1"/>
          </p:cNvPicPr>
          <p:nvPr/>
        </p:nvPicPr>
        <p:blipFill>
          <a:blip r:embed="rId4" cstate="print"/>
          <a:srcRect/>
          <a:stretch>
            <a:fillRect/>
          </a:stretch>
        </p:blipFill>
        <p:spPr bwMode="auto">
          <a:xfrm>
            <a:off x="2590800" y="228600"/>
            <a:ext cx="6041033" cy="6255926"/>
          </a:xfrm>
          <a:prstGeom prst="rect">
            <a:avLst/>
          </a:prstGeom>
          <a:ln w="38100" cap="sq">
            <a:solidFill>
              <a:srgbClr val="FFD13F"/>
            </a:solidFill>
            <a:prstDash val="solid"/>
            <a:miter lim="800000"/>
          </a:ln>
          <a:effectLst>
            <a:outerShdw blurRad="50800" dist="38100" dir="2700000" algn="tl" rotWithShape="0">
              <a:srgbClr val="000000">
                <a:alpha val="43000"/>
              </a:srgbClr>
            </a:outerShdw>
          </a:effectLst>
        </p:spPr>
      </p:pic>
      <p:sp>
        <p:nvSpPr>
          <p:cNvPr id="14" name="Text Box 4">
            <a:hlinkClick r:id="rId5"/>
          </p:cNvPr>
          <p:cNvSpPr txBox="1">
            <a:spLocks noChangeArrowheads="1"/>
          </p:cNvSpPr>
          <p:nvPr/>
        </p:nvSpPr>
        <p:spPr bwMode="auto">
          <a:xfrm>
            <a:off x="0" y="2286000"/>
            <a:ext cx="1524000" cy="369332"/>
          </a:xfrm>
          <a:prstGeom prst="rect">
            <a:avLst/>
          </a:prstGeom>
          <a:noFill/>
          <a:ln w="0" algn="ctr">
            <a:noFill/>
            <a:miter lim="800000"/>
            <a:headEnd/>
            <a:tailEnd/>
          </a:ln>
        </p:spPr>
        <p:txBody>
          <a:bodyPr wrap="square">
            <a:spAutoFit/>
          </a:bodyPr>
          <a:lstStyle/>
          <a:p>
            <a:pPr algn="ctr">
              <a:spcBef>
                <a:spcPct val="50000"/>
              </a:spcBef>
            </a:pPr>
            <a:r>
              <a:rPr lang="en-US" b="1" u="sng" dirty="0">
                <a:solidFill>
                  <a:srgbClr val="0000FF"/>
                </a:solidFill>
                <a:latin typeface="Verdana" pitchFamily="34" charset="0"/>
              </a:rPr>
              <a:t>§ 825.127</a:t>
            </a:r>
          </a:p>
        </p:txBody>
      </p:sp>
      <p:sp>
        <p:nvSpPr>
          <p:cNvPr id="15" name="TextBox 14"/>
          <p:cNvSpPr txBox="1"/>
          <p:nvPr/>
        </p:nvSpPr>
        <p:spPr>
          <a:xfrm>
            <a:off x="2667000" y="6553200"/>
            <a:ext cx="5334000" cy="307777"/>
          </a:xfrm>
          <a:prstGeom prst="rect">
            <a:avLst/>
          </a:prstGeom>
          <a:noFill/>
        </p:spPr>
        <p:txBody>
          <a:bodyPr wrap="square" rtlCol="0">
            <a:spAutoFit/>
          </a:bodyPr>
          <a:lstStyle/>
          <a:p>
            <a:r>
              <a:rPr lang="en-US" sz="1400" dirty="0" smtClean="0"/>
              <a:t>**Designated for purposes of military caregiver leave under the FMLA.</a:t>
            </a:r>
            <a:endParaRPr lang="en-US"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7" name="Rectangle 2"/>
          <p:cNvSpPr>
            <a:spLocks noGrp="1" noChangeArrowheads="1"/>
          </p:cNvSpPr>
          <p:nvPr>
            <p:ph type="title"/>
          </p:nvPr>
        </p:nvSpPr>
        <p:spPr>
          <a:xfrm>
            <a:off x="0" y="228600"/>
            <a:ext cx="9144000" cy="1143000"/>
          </a:xfrm>
        </p:spPr>
        <p:txBody>
          <a:bodyPr>
            <a:noAutofit/>
          </a:bodyPr>
          <a:lstStyle/>
          <a:p>
            <a:pPr eaLnBrk="1" hangingPunct="1">
              <a:spcBef>
                <a:spcPts val="0"/>
              </a:spcBef>
            </a:pPr>
            <a:r>
              <a:rPr lang="en-US" b="1" dirty="0" smtClean="0"/>
              <a:t>Covered Servicemember</a:t>
            </a:r>
          </a:p>
        </p:txBody>
      </p:sp>
      <p:sp>
        <p:nvSpPr>
          <p:cNvPr id="49155" name="Rectangle 3"/>
          <p:cNvSpPr>
            <a:spLocks noGrp="1" noChangeArrowheads="1"/>
          </p:cNvSpPr>
          <p:nvPr>
            <p:ph type="body" idx="1"/>
          </p:nvPr>
        </p:nvSpPr>
        <p:spPr>
          <a:xfrm>
            <a:off x="152400" y="1828799"/>
            <a:ext cx="8839200" cy="3429001"/>
          </a:xfrm>
        </p:spPr>
        <p:txBody>
          <a:bodyPr>
            <a:normAutofit/>
          </a:bodyPr>
          <a:lstStyle/>
          <a:p>
            <a:pPr marL="0" indent="0">
              <a:spcBef>
                <a:spcPts val="1200"/>
              </a:spcBef>
              <a:spcAft>
                <a:spcPts val="1200"/>
              </a:spcAft>
              <a:buNone/>
            </a:pPr>
            <a:r>
              <a:rPr lang="en-US" dirty="0" smtClean="0"/>
              <a:t>A </a:t>
            </a:r>
            <a:r>
              <a:rPr lang="en-US" b="1" dirty="0" smtClean="0"/>
              <a:t>covered servicemember </a:t>
            </a:r>
            <a:r>
              <a:rPr lang="en-US" dirty="0" smtClean="0"/>
              <a:t>may be:</a:t>
            </a:r>
          </a:p>
          <a:p>
            <a:pPr marL="640080" indent="-274320">
              <a:spcBef>
                <a:spcPts val="1200"/>
              </a:spcBef>
              <a:spcAft>
                <a:spcPts val="1200"/>
              </a:spcAft>
            </a:pPr>
            <a:r>
              <a:rPr lang="en-US" dirty="0" smtClean="0"/>
              <a:t>a current member of the Armed Forces; </a:t>
            </a:r>
            <a:r>
              <a:rPr lang="en-US" b="1" u="sng" dirty="0" smtClean="0"/>
              <a:t>OR</a:t>
            </a:r>
            <a:r>
              <a:rPr lang="en-US" dirty="0" smtClean="0"/>
              <a:t> </a:t>
            </a:r>
          </a:p>
          <a:p>
            <a:pPr marL="640080" indent="-274320">
              <a:spcBef>
                <a:spcPts val="1200"/>
              </a:spcBef>
              <a:spcAft>
                <a:spcPts val="1200"/>
              </a:spcAft>
            </a:pPr>
            <a:r>
              <a:rPr lang="en-US" dirty="0" smtClean="0"/>
              <a:t>a veteran of the Armed Forces.</a:t>
            </a:r>
          </a:p>
        </p:txBody>
      </p:sp>
      <p:sp>
        <p:nvSpPr>
          <p:cNvPr id="4915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7" name="Rectangle 2"/>
          <p:cNvSpPr>
            <a:spLocks noGrp="1" noChangeArrowheads="1"/>
          </p:cNvSpPr>
          <p:nvPr>
            <p:ph type="title"/>
          </p:nvPr>
        </p:nvSpPr>
        <p:spPr>
          <a:xfrm>
            <a:off x="0" y="274320"/>
            <a:ext cx="9144000" cy="1143000"/>
          </a:xfrm>
        </p:spPr>
        <p:txBody>
          <a:bodyPr>
            <a:noAutofit/>
          </a:bodyPr>
          <a:lstStyle/>
          <a:p>
            <a:pPr eaLnBrk="1" hangingPunct="1">
              <a:spcBef>
                <a:spcPts val="0"/>
              </a:spcBef>
            </a:pPr>
            <a:r>
              <a:rPr lang="en-US" b="1" dirty="0" smtClean="0"/>
              <a:t>Covered Current Servicemember</a:t>
            </a:r>
          </a:p>
        </p:txBody>
      </p:sp>
      <p:sp>
        <p:nvSpPr>
          <p:cNvPr id="49155" name="Rectangle 3"/>
          <p:cNvSpPr>
            <a:spLocks noGrp="1" noChangeArrowheads="1"/>
          </p:cNvSpPr>
          <p:nvPr>
            <p:ph type="body" idx="1"/>
          </p:nvPr>
        </p:nvSpPr>
        <p:spPr>
          <a:xfrm>
            <a:off x="304800" y="1600199"/>
            <a:ext cx="8458200" cy="4572001"/>
          </a:xfrm>
        </p:spPr>
        <p:txBody>
          <a:bodyPr>
            <a:normAutofit/>
          </a:bodyPr>
          <a:lstStyle/>
          <a:p>
            <a:pPr marL="0" indent="0">
              <a:spcBef>
                <a:spcPts val="1200"/>
              </a:spcBef>
              <a:spcAft>
                <a:spcPts val="1200"/>
              </a:spcAft>
              <a:buNone/>
            </a:pPr>
            <a:r>
              <a:rPr lang="en-US" sz="2800" dirty="0" smtClean="0"/>
              <a:t>A </a:t>
            </a:r>
            <a:r>
              <a:rPr lang="en-US" sz="2800" b="1" dirty="0" smtClean="0"/>
              <a:t>current member of the Armed Forces</a:t>
            </a:r>
            <a:r>
              <a:rPr lang="en-US" sz="2800" dirty="0" smtClean="0"/>
              <a:t>,</a:t>
            </a:r>
            <a:r>
              <a:rPr lang="en-US" sz="2800" b="1" dirty="0" smtClean="0"/>
              <a:t> </a:t>
            </a:r>
            <a:r>
              <a:rPr lang="en-US" sz="2800" dirty="0" smtClean="0"/>
              <a:t>including a member of the National Guard or Reserves:</a:t>
            </a:r>
          </a:p>
          <a:p>
            <a:pPr lvl="1">
              <a:spcBef>
                <a:spcPts val="1200"/>
              </a:spcBef>
              <a:buFont typeface="Arial" pitchFamily="34" charset="0"/>
              <a:buChar char="•"/>
            </a:pPr>
            <a:r>
              <a:rPr lang="en-US" dirty="0" smtClean="0"/>
              <a:t>undergoing medical treatment, recuperation, or therapy, is otherwise in outpatient status, or is otherwise on the temporary disability retired list, for a serious injury or illness</a:t>
            </a:r>
            <a:endParaRPr lang="en-US" b="1" dirty="0" smtClean="0"/>
          </a:p>
        </p:txBody>
      </p:sp>
      <p:sp>
        <p:nvSpPr>
          <p:cNvPr id="4915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825.127</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7" name="Rectangle 2"/>
          <p:cNvSpPr>
            <a:spLocks noGrp="1" noChangeArrowheads="1"/>
          </p:cNvSpPr>
          <p:nvPr>
            <p:ph type="title"/>
          </p:nvPr>
        </p:nvSpPr>
        <p:spPr>
          <a:xfrm>
            <a:off x="0" y="0"/>
            <a:ext cx="9144000" cy="1219200"/>
          </a:xfrm>
        </p:spPr>
        <p:txBody>
          <a:bodyPr>
            <a:noAutofit/>
          </a:bodyPr>
          <a:lstStyle/>
          <a:p>
            <a:pPr eaLnBrk="1" hangingPunct="1">
              <a:spcBef>
                <a:spcPts val="0"/>
              </a:spcBef>
            </a:pPr>
            <a:r>
              <a:rPr lang="en-US" sz="3200" b="1" dirty="0" smtClean="0"/>
              <a:t>Current Servicemember –</a:t>
            </a:r>
            <a:r>
              <a:rPr lang="en-US" sz="3500" b="1" dirty="0" smtClean="0"/>
              <a:t/>
            </a:r>
            <a:br>
              <a:rPr lang="en-US" sz="3500" b="1" dirty="0" smtClean="0"/>
            </a:br>
            <a:r>
              <a:rPr lang="en-US" b="1" dirty="0" smtClean="0"/>
              <a:t>Serious Injury or Illness</a:t>
            </a:r>
          </a:p>
        </p:txBody>
      </p:sp>
      <p:sp>
        <p:nvSpPr>
          <p:cNvPr id="49155" name="Rectangle 3"/>
          <p:cNvSpPr>
            <a:spLocks noGrp="1" noChangeArrowheads="1"/>
          </p:cNvSpPr>
          <p:nvPr>
            <p:ph type="body" idx="1"/>
          </p:nvPr>
        </p:nvSpPr>
        <p:spPr>
          <a:xfrm>
            <a:off x="228600" y="1524000"/>
            <a:ext cx="8763000" cy="4525963"/>
          </a:xfrm>
        </p:spPr>
        <p:txBody>
          <a:bodyPr>
            <a:normAutofit fontScale="92500" lnSpcReduction="20000"/>
          </a:bodyPr>
          <a:lstStyle/>
          <a:p>
            <a:pPr marL="0" indent="0">
              <a:spcBef>
                <a:spcPts val="600"/>
              </a:spcBef>
              <a:spcAft>
                <a:spcPts val="1200"/>
              </a:spcAft>
              <a:buNone/>
            </a:pPr>
            <a:r>
              <a:rPr lang="en-US" dirty="0" smtClean="0"/>
              <a:t>A serious injury or illness is one that:</a:t>
            </a:r>
          </a:p>
          <a:p>
            <a:pPr marL="274320" indent="-274320">
              <a:spcBef>
                <a:spcPts val="600"/>
              </a:spcBef>
              <a:spcAft>
                <a:spcPts val="600"/>
              </a:spcAft>
            </a:pPr>
            <a:r>
              <a:rPr lang="en-US" sz="3000" dirty="0" smtClean="0"/>
              <a:t>was incurred by a servicemember in the line of duty on active duty; or </a:t>
            </a:r>
          </a:p>
          <a:p>
            <a:pPr marL="274320" indent="-274320">
              <a:spcBef>
                <a:spcPts val="600"/>
              </a:spcBef>
              <a:spcAft>
                <a:spcPts val="600"/>
              </a:spcAft>
            </a:pPr>
            <a:r>
              <a:rPr lang="en-US" sz="3000" dirty="0" smtClean="0"/>
              <a:t>existed before the servicemember’s active duty and that was aggravated by service in the line of duty on active duty;</a:t>
            </a:r>
          </a:p>
          <a:p>
            <a:pPr marL="274320" indent="-274320">
              <a:spcBef>
                <a:spcPts val="600"/>
              </a:spcBef>
              <a:spcAft>
                <a:spcPts val="600"/>
              </a:spcAft>
              <a:buNone/>
            </a:pPr>
            <a:r>
              <a:rPr lang="en-US" sz="3000" b="1" dirty="0" smtClean="0"/>
              <a:t>	and</a:t>
            </a:r>
          </a:p>
          <a:p>
            <a:pPr marL="274320" indent="-274320">
              <a:spcBef>
                <a:spcPts val="600"/>
              </a:spcBef>
              <a:spcAft>
                <a:spcPts val="600"/>
              </a:spcAft>
            </a:pPr>
            <a:r>
              <a:rPr lang="en-US" sz="3000" dirty="0" smtClean="0"/>
              <a:t>may cause the servicemember to be medically unfit to perform the duties of his or her office, grade, rank, or rating</a:t>
            </a:r>
          </a:p>
        </p:txBody>
      </p:sp>
      <p:sp>
        <p:nvSpPr>
          <p:cNvPr id="4915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825.127</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1203" name="Rectangle 3"/>
          <p:cNvSpPr>
            <a:spLocks noGrp="1" noChangeArrowheads="1"/>
          </p:cNvSpPr>
          <p:nvPr>
            <p:ph type="body" idx="1"/>
          </p:nvPr>
        </p:nvSpPr>
        <p:spPr>
          <a:xfrm>
            <a:off x="228600" y="1524000"/>
            <a:ext cx="8686800" cy="4419600"/>
          </a:xfrm>
        </p:spPr>
        <p:txBody>
          <a:bodyPr>
            <a:normAutofit fontScale="92500"/>
          </a:bodyPr>
          <a:lstStyle/>
          <a:p>
            <a:pPr marL="274320" indent="-274320">
              <a:lnSpc>
                <a:spcPct val="110000"/>
              </a:lnSpc>
              <a:spcBef>
                <a:spcPts val="1200"/>
              </a:spcBef>
              <a:spcAft>
                <a:spcPts val="600"/>
              </a:spcAft>
            </a:pPr>
            <a:r>
              <a:rPr lang="en-US" dirty="0" smtClean="0"/>
              <a:t>An employer may require that leave to care for a covered servicemember be supported by a certification completed by an authorized health care provider (optional WH-385), or an Invitational Travel Order (ITO) or Invitational Travel Authorization (ITA)</a:t>
            </a:r>
          </a:p>
          <a:p>
            <a:pPr marL="274320" indent="-274320">
              <a:lnSpc>
                <a:spcPct val="110000"/>
              </a:lnSpc>
              <a:spcBef>
                <a:spcPts val="1200"/>
              </a:spcBef>
              <a:spcAft>
                <a:spcPts val="600"/>
              </a:spcAft>
            </a:pPr>
            <a:r>
              <a:rPr lang="en-US" dirty="0" smtClean="0"/>
              <a:t>Authentication and clarification</a:t>
            </a:r>
            <a:endParaRPr lang="en-US" dirty="0"/>
          </a:p>
          <a:p>
            <a:pPr marL="274320" indent="-274320">
              <a:lnSpc>
                <a:spcPct val="110000"/>
              </a:lnSpc>
              <a:spcBef>
                <a:spcPts val="1200"/>
              </a:spcBef>
              <a:spcAft>
                <a:spcPts val="600"/>
              </a:spcAft>
            </a:pPr>
            <a:r>
              <a:rPr lang="en-US" dirty="0"/>
              <a:t>Limited second and third </a:t>
            </a:r>
            <a:r>
              <a:rPr lang="en-US" dirty="0" smtClean="0"/>
              <a:t>opinions</a:t>
            </a:r>
            <a:endParaRPr lang="en-US" dirty="0"/>
          </a:p>
        </p:txBody>
      </p:sp>
      <p:sp>
        <p:nvSpPr>
          <p:cNvPr id="51204"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825.310</a:t>
            </a:r>
          </a:p>
        </p:txBody>
      </p:sp>
      <p:sp>
        <p:nvSpPr>
          <p:cNvPr id="8" name="Rectangle 2"/>
          <p:cNvSpPr txBox="1">
            <a:spLocks noChangeArrowheads="1"/>
          </p:cNvSpPr>
          <p:nvPr/>
        </p:nvSpPr>
        <p:spPr>
          <a:xfrm>
            <a:off x="0" y="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mj-cs"/>
              </a:rPr>
              <a:t>Employee Responsibilities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mj-lt"/>
                <a:ea typeface="+mj-ea"/>
                <a:cs typeface="+mj-cs"/>
              </a:rPr>
              <a:t>Certification for a Current Servicemember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7" name="Rectangle 2"/>
          <p:cNvSpPr>
            <a:spLocks noGrp="1" noChangeArrowheads="1"/>
          </p:cNvSpPr>
          <p:nvPr>
            <p:ph type="title"/>
          </p:nvPr>
        </p:nvSpPr>
        <p:spPr>
          <a:xfrm>
            <a:off x="0" y="228600"/>
            <a:ext cx="9144000" cy="1219200"/>
          </a:xfrm>
        </p:spPr>
        <p:txBody>
          <a:bodyPr>
            <a:noAutofit/>
          </a:bodyPr>
          <a:lstStyle/>
          <a:p>
            <a:pPr eaLnBrk="1" hangingPunct="1">
              <a:spcBef>
                <a:spcPts val="0"/>
              </a:spcBef>
            </a:pPr>
            <a:r>
              <a:rPr lang="en-US" b="1" dirty="0" smtClean="0"/>
              <a:t>Covered Servicemember - Veteran</a:t>
            </a:r>
          </a:p>
        </p:txBody>
      </p:sp>
      <p:sp>
        <p:nvSpPr>
          <p:cNvPr id="49155" name="Rectangle 3"/>
          <p:cNvSpPr>
            <a:spLocks noGrp="1" noChangeArrowheads="1"/>
          </p:cNvSpPr>
          <p:nvPr>
            <p:ph type="body" idx="1"/>
          </p:nvPr>
        </p:nvSpPr>
        <p:spPr>
          <a:xfrm>
            <a:off x="304800" y="1524001"/>
            <a:ext cx="8686800" cy="4419600"/>
          </a:xfrm>
        </p:spPr>
        <p:txBody>
          <a:bodyPr>
            <a:normAutofit/>
          </a:bodyPr>
          <a:lstStyle/>
          <a:p>
            <a:pPr marL="0" indent="0">
              <a:spcBef>
                <a:spcPts val="1200"/>
              </a:spcBef>
              <a:spcAft>
                <a:spcPts val="1200"/>
              </a:spcAft>
              <a:buNone/>
            </a:pPr>
            <a:r>
              <a:rPr lang="en-US" sz="2800" dirty="0" smtClean="0"/>
              <a:t>A </a:t>
            </a:r>
            <a:r>
              <a:rPr lang="en-US" sz="2800" b="1" dirty="0" smtClean="0"/>
              <a:t>veteran of the Armed Forces</a:t>
            </a:r>
            <a:r>
              <a:rPr lang="en-US" sz="2800" dirty="0" smtClean="0"/>
              <a:t> is a covered servicemember if he or she:</a:t>
            </a:r>
          </a:p>
          <a:p>
            <a:pPr marL="457200" lvl="1" indent="-274320">
              <a:spcBef>
                <a:spcPts val="600"/>
              </a:spcBef>
              <a:spcAft>
                <a:spcPts val="1200"/>
              </a:spcAft>
              <a:buFont typeface="Arial" pitchFamily="34" charset="0"/>
              <a:buChar char="•"/>
            </a:pPr>
            <a:r>
              <a:rPr lang="en-US" dirty="0" smtClean="0"/>
              <a:t>is undergoing medical treatment, recuperation, or therapy for a serious injury or illness; and </a:t>
            </a:r>
          </a:p>
          <a:p>
            <a:pPr marL="457200" lvl="1" indent="-274320">
              <a:spcBef>
                <a:spcPts val="0"/>
              </a:spcBef>
              <a:spcAft>
                <a:spcPts val="2400"/>
              </a:spcAft>
              <a:buFont typeface="Arial" pitchFamily="34" charset="0"/>
              <a:buChar char="•"/>
            </a:pPr>
            <a:r>
              <a:rPr lang="en-US" dirty="0" smtClean="0"/>
              <a:t>was discharged under conditions other than dishonorable within the five-year period before the employee first takes military caregiver leave*</a:t>
            </a:r>
          </a:p>
          <a:p>
            <a:pPr marL="0" indent="0">
              <a:spcBef>
                <a:spcPts val="1200"/>
              </a:spcBef>
              <a:spcAft>
                <a:spcPts val="1200"/>
              </a:spcAft>
              <a:buNone/>
            </a:pPr>
            <a:r>
              <a:rPr lang="en-US" sz="1900" dirty="0" smtClean="0"/>
              <a:t>* Special rules may apply if the servicemember was discharged before March 8, 2013</a:t>
            </a:r>
          </a:p>
        </p:txBody>
      </p:sp>
      <p:sp>
        <p:nvSpPr>
          <p:cNvPr id="4915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2" name="Title 1"/>
          <p:cNvSpPr>
            <a:spLocks noGrp="1"/>
          </p:cNvSpPr>
          <p:nvPr>
            <p:ph type="title"/>
          </p:nvPr>
        </p:nvSpPr>
        <p:spPr>
          <a:xfrm>
            <a:off x="0" y="274638"/>
            <a:ext cx="9144000" cy="2011362"/>
          </a:xfrm>
        </p:spPr>
        <p:txBody>
          <a:bodyPr>
            <a:normAutofit/>
          </a:bodyPr>
          <a:lstStyle/>
          <a:p>
            <a:r>
              <a:rPr lang="en-US" b="1" dirty="0" smtClean="0"/>
              <a:t>The Family and Medical Leave Act</a:t>
            </a:r>
            <a:br>
              <a:rPr lang="en-US" b="1" dirty="0" smtClean="0"/>
            </a:br>
            <a:r>
              <a:rPr lang="en-US" b="1" dirty="0" smtClean="0"/>
              <a:t>Military Family Leave Provisions</a:t>
            </a:r>
            <a:endParaRPr lang="en-US" b="1" dirty="0"/>
          </a:p>
        </p:txBody>
      </p:sp>
      <p:sp>
        <p:nvSpPr>
          <p:cNvPr id="3" name="Content Placeholder 2"/>
          <p:cNvSpPr>
            <a:spLocks noGrp="1"/>
          </p:cNvSpPr>
          <p:nvPr>
            <p:ph idx="1"/>
          </p:nvPr>
        </p:nvSpPr>
        <p:spPr>
          <a:xfrm>
            <a:off x="381000" y="2362200"/>
            <a:ext cx="8229600" cy="2620963"/>
          </a:xfrm>
        </p:spPr>
        <p:txBody>
          <a:bodyPr>
            <a:normAutofit fontScale="92500" lnSpcReduction="10000"/>
          </a:bodyPr>
          <a:lstStyle/>
          <a:p>
            <a:endParaRPr lang="en-US" dirty="0" smtClean="0"/>
          </a:p>
          <a:p>
            <a:pPr algn="ctr">
              <a:buNone/>
            </a:pPr>
            <a:r>
              <a:rPr lang="en-US" sz="4400" dirty="0" smtClean="0"/>
              <a:t>Presented by the </a:t>
            </a:r>
          </a:p>
          <a:p>
            <a:pPr algn="ctr">
              <a:buNone/>
            </a:pPr>
            <a:r>
              <a:rPr lang="en-US" sz="4400" dirty="0" smtClean="0"/>
              <a:t>U.S. Department of Labor </a:t>
            </a:r>
          </a:p>
          <a:p>
            <a:pPr algn="ctr">
              <a:buNone/>
            </a:pPr>
            <a:r>
              <a:rPr lang="en-US" sz="4400" dirty="0" smtClean="0"/>
              <a:t>Wage and Hour Division</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7" name="Rectangle 2"/>
          <p:cNvSpPr>
            <a:spLocks noGrp="1" noChangeArrowheads="1"/>
          </p:cNvSpPr>
          <p:nvPr>
            <p:ph type="title"/>
          </p:nvPr>
        </p:nvSpPr>
        <p:spPr>
          <a:xfrm>
            <a:off x="0" y="228600"/>
            <a:ext cx="9144000" cy="1219200"/>
          </a:xfrm>
        </p:spPr>
        <p:txBody>
          <a:bodyPr>
            <a:noAutofit/>
          </a:bodyPr>
          <a:lstStyle/>
          <a:p>
            <a:pPr eaLnBrk="1" hangingPunct="1">
              <a:spcBef>
                <a:spcPts val="0"/>
              </a:spcBef>
            </a:pPr>
            <a:r>
              <a:rPr lang="en-US" b="1" dirty="0" smtClean="0"/>
              <a:t>Veteran Serious Injury or Illness</a:t>
            </a:r>
          </a:p>
        </p:txBody>
      </p:sp>
      <p:sp>
        <p:nvSpPr>
          <p:cNvPr id="49155" name="Rectangle 3"/>
          <p:cNvSpPr>
            <a:spLocks noGrp="1" noChangeArrowheads="1"/>
          </p:cNvSpPr>
          <p:nvPr>
            <p:ph type="body" idx="1"/>
          </p:nvPr>
        </p:nvSpPr>
        <p:spPr>
          <a:xfrm>
            <a:off x="228600" y="1600201"/>
            <a:ext cx="8610600" cy="4343399"/>
          </a:xfrm>
        </p:spPr>
        <p:txBody>
          <a:bodyPr>
            <a:normAutofit/>
          </a:bodyPr>
          <a:lstStyle/>
          <a:p>
            <a:pPr marL="0" indent="0">
              <a:spcBef>
                <a:spcPts val="600"/>
              </a:spcBef>
              <a:spcAft>
                <a:spcPts val="1200"/>
              </a:spcAft>
              <a:buNone/>
            </a:pPr>
            <a:r>
              <a:rPr lang="en-US" sz="2400" dirty="0" smtClean="0"/>
              <a:t>An injury or illness that was incurred or aggravated by service in the line of duty on active duty in the Armed Forces, that manifested before or after the </a:t>
            </a:r>
            <a:r>
              <a:rPr lang="en-US" sz="2400" dirty="0" err="1" smtClean="0"/>
              <a:t>servicemember</a:t>
            </a:r>
            <a:r>
              <a:rPr lang="en-US" sz="2400" dirty="0" smtClean="0"/>
              <a:t> became a veteran, and that is either:</a:t>
            </a:r>
          </a:p>
          <a:p>
            <a:pPr marL="514350" indent="-514350">
              <a:spcBef>
                <a:spcPts val="1200"/>
              </a:spcBef>
              <a:buFont typeface="+mj-lt"/>
              <a:buAutoNum type="arabicParenR"/>
            </a:pPr>
            <a:r>
              <a:rPr lang="en-US" sz="2400" dirty="0" smtClean="0"/>
              <a:t>a continuation of a serious injury or illness that was incurred or aggravated when the veteran was a member of the Armed Forces; </a:t>
            </a:r>
            <a:r>
              <a:rPr lang="en-US" sz="2400" b="1" i="1" dirty="0" smtClean="0"/>
              <a:t>or</a:t>
            </a:r>
            <a:endParaRPr lang="en-US" sz="2400" b="1" dirty="0" smtClean="0"/>
          </a:p>
        </p:txBody>
      </p:sp>
      <p:sp>
        <p:nvSpPr>
          <p:cNvPr id="4915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825.127</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7" name="Rectangle 2"/>
          <p:cNvSpPr>
            <a:spLocks noGrp="1" noChangeArrowheads="1"/>
          </p:cNvSpPr>
          <p:nvPr>
            <p:ph type="title"/>
          </p:nvPr>
        </p:nvSpPr>
        <p:spPr>
          <a:xfrm>
            <a:off x="0" y="228600"/>
            <a:ext cx="9144000" cy="1219200"/>
          </a:xfrm>
        </p:spPr>
        <p:txBody>
          <a:bodyPr>
            <a:noAutofit/>
          </a:bodyPr>
          <a:lstStyle/>
          <a:p>
            <a:pPr eaLnBrk="1" hangingPunct="1">
              <a:spcBef>
                <a:spcPts val="0"/>
              </a:spcBef>
            </a:pPr>
            <a:r>
              <a:rPr lang="en-US" b="1" dirty="0" smtClean="0"/>
              <a:t>Veteran Serious Injury or Illness</a:t>
            </a:r>
          </a:p>
        </p:txBody>
      </p:sp>
      <p:sp>
        <p:nvSpPr>
          <p:cNvPr id="49155" name="Rectangle 3"/>
          <p:cNvSpPr>
            <a:spLocks noGrp="1" noChangeArrowheads="1"/>
          </p:cNvSpPr>
          <p:nvPr>
            <p:ph type="body" idx="1"/>
          </p:nvPr>
        </p:nvSpPr>
        <p:spPr>
          <a:xfrm>
            <a:off x="152400" y="1142999"/>
            <a:ext cx="8763000" cy="4724401"/>
          </a:xfrm>
        </p:spPr>
        <p:txBody>
          <a:bodyPr>
            <a:normAutofit/>
          </a:bodyPr>
          <a:lstStyle/>
          <a:p>
            <a:pPr marL="514350" indent="-514350">
              <a:spcBef>
                <a:spcPts val="600"/>
              </a:spcBef>
              <a:spcAft>
                <a:spcPts val="1200"/>
              </a:spcAft>
              <a:buNone/>
            </a:pPr>
            <a:r>
              <a:rPr lang="en-US" sz="2400" dirty="0" smtClean="0"/>
              <a:t>(continued)</a:t>
            </a:r>
          </a:p>
          <a:p>
            <a:pPr marL="514350" indent="-514350">
              <a:spcBef>
                <a:spcPts val="800"/>
              </a:spcBef>
              <a:buFont typeface="+mj-lt"/>
              <a:buAutoNum type="arabicParenR" startAt="2"/>
            </a:pPr>
            <a:r>
              <a:rPr lang="en-US" sz="2400" dirty="0" smtClean="0"/>
              <a:t>a condition for which the veteran has received a U.S. Department of Veterans Affairs Service-Related Disability Rating (VASRD) of 50 percent or greater (the rating may be based on multiple conditions);</a:t>
            </a:r>
            <a:r>
              <a:rPr lang="en-US" sz="2400" i="1" dirty="0" smtClean="0"/>
              <a:t> </a:t>
            </a:r>
            <a:r>
              <a:rPr lang="en-US" sz="2400" b="1" i="1" dirty="0" smtClean="0"/>
              <a:t>or</a:t>
            </a:r>
            <a:endParaRPr lang="en-US" sz="2400" b="1" dirty="0" smtClean="0"/>
          </a:p>
          <a:p>
            <a:pPr marL="514350" indent="-514350">
              <a:spcBef>
                <a:spcPts val="800"/>
              </a:spcBef>
              <a:buFont typeface="+mj-lt"/>
              <a:buAutoNum type="arabicParenR" startAt="2"/>
            </a:pPr>
            <a:r>
              <a:rPr lang="en-US" sz="2400" dirty="0" smtClean="0"/>
              <a:t>a condition that substantially impairs the veteran’s ability to work because of a disability related to military service, or would do so absent treatment; </a:t>
            </a:r>
            <a:r>
              <a:rPr lang="en-US" sz="2400" b="1" i="1" dirty="0" smtClean="0"/>
              <a:t>or</a:t>
            </a:r>
            <a:endParaRPr lang="en-US" sz="2400" b="1" dirty="0" smtClean="0"/>
          </a:p>
          <a:p>
            <a:pPr marL="514350" indent="-514350">
              <a:spcBef>
                <a:spcPts val="800"/>
              </a:spcBef>
              <a:buFont typeface="+mj-lt"/>
              <a:buAutoNum type="arabicParenR" startAt="2"/>
            </a:pPr>
            <a:r>
              <a:rPr lang="en-US" sz="2400" dirty="0" smtClean="0"/>
              <a:t>an injury that is the basis for the veteran’s enrollment in the Department of Veterans Affairs Program of Comprehensive Assistance for Family Caregivers</a:t>
            </a:r>
          </a:p>
        </p:txBody>
      </p:sp>
      <p:sp>
        <p:nvSpPr>
          <p:cNvPr id="4915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1203" name="Rectangle 3"/>
          <p:cNvSpPr>
            <a:spLocks noGrp="1" noChangeArrowheads="1"/>
          </p:cNvSpPr>
          <p:nvPr>
            <p:ph type="body" idx="1"/>
          </p:nvPr>
        </p:nvSpPr>
        <p:spPr>
          <a:xfrm>
            <a:off x="228600" y="1828800"/>
            <a:ext cx="8610600" cy="4114800"/>
          </a:xfrm>
        </p:spPr>
        <p:txBody>
          <a:bodyPr>
            <a:normAutofit/>
          </a:bodyPr>
          <a:lstStyle/>
          <a:p>
            <a:pPr marL="274320" indent="-274320">
              <a:spcBef>
                <a:spcPts val="1200"/>
              </a:spcBef>
              <a:spcAft>
                <a:spcPts val="1800"/>
              </a:spcAft>
            </a:pPr>
            <a:r>
              <a:rPr lang="en-US" sz="2800" dirty="0" smtClean="0"/>
              <a:t>An employer may require that leave to care for a veteran be supported by a certification completed by an authorized health care provider (optional WH-385-V)</a:t>
            </a:r>
          </a:p>
          <a:p>
            <a:pPr marL="274320" indent="-274320">
              <a:spcBef>
                <a:spcPts val="1200"/>
              </a:spcBef>
              <a:spcAft>
                <a:spcPts val="1800"/>
              </a:spcAft>
            </a:pPr>
            <a:r>
              <a:rPr lang="en-US" sz="2800" dirty="0" smtClean="0"/>
              <a:t>Authentication and clarification</a:t>
            </a:r>
          </a:p>
          <a:p>
            <a:pPr marL="274320" indent="-274320">
              <a:spcBef>
                <a:spcPts val="1200"/>
              </a:spcBef>
              <a:spcAft>
                <a:spcPts val="1800"/>
              </a:spcAft>
            </a:pPr>
            <a:r>
              <a:rPr lang="en-US" sz="2800" dirty="0" smtClean="0"/>
              <a:t>Limited second and third opinions</a:t>
            </a:r>
          </a:p>
        </p:txBody>
      </p:sp>
      <p:sp>
        <p:nvSpPr>
          <p:cNvPr id="51204"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825.310</a:t>
            </a:r>
          </a:p>
        </p:txBody>
      </p:sp>
      <p:sp>
        <p:nvSpPr>
          <p:cNvPr id="8" name="Rectangle 2"/>
          <p:cNvSpPr txBox="1">
            <a:spLocks noChangeArrowheads="1"/>
          </p:cNvSpPr>
          <p:nvPr/>
        </p:nvSpPr>
        <p:spPr>
          <a:xfrm>
            <a:off x="0" y="45720"/>
            <a:ext cx="9144000" cy="12192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mj-cs"/>
              </a:rPr>
              <a:t>Employee Responsibilities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Certification for a Veteran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3" name="Content Placeholder 2"/>
          <p:cNvSpPr>
            <a:spLocks noGrp="1"/>
          </p:cNvSpPr>
          <p:nvPr>
            <p:ph idx="1"/>
          </p:nvPr>
        </p:nvSpPr>
        <p:spPr>
          <a:xfrm>
            <a:off x="228600" y="1524001"/>
            <a:ext cx="8686800" cy="4419600"/>
          </a:xfrm>
        </p:spPr>
        <p:txBody>
          <a:bodyPr>
            <a:noAutofit/>
          </a:bodyPr>
          <a:lstStyle/>
          <a:p>
            <a:r>
              <a:rPr lang="en-US" sz="2800" dirty="0" smtClean="0"/>
              <a:t>An employee may submit a copy of a VASRD rating determination or enrollment documentation from the VA Program of Comprehensive Assistance for Family Caregivers to support the veteran’s serious injury or illness </a:t>
            </a:r>
          </a:p>
          <a:p>
            <a:r>
              <a:rPr lang="en-US" sz="2800" dirty="0" smtClean="0"/>
              <a:t>Additional information may be needed to establish the other requirements for a complete certification such as:</a:t>
            </a:r>
          </a:p>
          <a:p>
            <a:pPr lvl="1"/>
            <a:r>
              <a:rPr lang="en-US" sz="2400" dirty="0" smtClean="0"/>
              <a:t>confirmation of family relationship;</a:t>
            </a:r>
          </a:p>
          <a:p>
            <a:pPr lvl="1"/>
            <a:r>
              <a:rPr lang="en-US" sz="2400" dirty="0" smtClean="0"/>
              <a:t>documentation of discharge date</a:t>
            </a:r>
          </a:p>
        </p:txBody>
      </p:sp>
      <p:sp>
        <p:nvSpPr>
          <p:cNvPr id="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825.310</a:t>
            </a:r>
          </a:p>
        </p:txBody>
      </p:sp>
      <p:sp>
        <p:nvSpPr>
          <p:cNvPr id="9" name="Rectangle 2"/>
          <p:cNvSpPr txBox="1">
            <a:spLocks noChangeArrowheads="1"/>
          </p:cNvSpPr>
          <p:nvPr/>
        </p:nvSpPr>
        <p:spPr>
          <a:xfrm>
            <a:off x="0" y="45720"/>
            <a:ext cx="9144000" cy="1219200"/>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effectLst/>
                <a:uLnTx/>
                <a:uFillTx/>
                <a:latin typeface="+mj-lt"/>
                <a:ea typeface="+mj-ea"/>
                <a:cs typeface="+mj-cs"/>
              </a:rPr>
              <a:t>Employee Responsibilities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Certification for a Veteran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0179" name="Rectangle 3"/>
          <p:cNvSpPr>
            <a:spLocks noGrp="1" noChangeArrowheads="1"/>
          </p:cNvSpPr>
          <p:nvPr>
            <p:ph type="body" idx="1"/>
          </p:nvPr>
        </p:nvSpPr>
        <p:spPr>
          <a:xfrm>
            <a:off x="304800" y="1600200"/>
            <a:ext cx="8686800" cy="4114800"/>
          </a:xfrm>
        </p:spPr>
        <p:txBody>
          <a:bodyPr>
            <a:normAutofit fontScale="92500" lnSpcReduction="20000"/>
          </a:bodyPr>
          <a:lstStyle/>
          <a:p>
            <a:pPr>
              <a:spcBef>
                <a:spcPts val="1200"/>
              </a:spcBef>
              <a:spcAft>
                <a:spcPts val="1200"/>
              </a:spcAft>
            </a:pPr>
            <a:r>
              <a:rPr lang="en-US" dirty="0" smtClean="0"/>
              <a:t>Employee’s workweek is basis of entitlement</a:t>
            </a:r>
          </a:p>
          <a:p>
            <a:pPr>
              <a:spcBef>
                <a:spcPts val="1200"/>
              </a:spcBef>
              <a:spcAft>
                <a:spcPts val="1200"/>
              </a:spcAft>
            </a:pPr>
            <a:r>
              <a:rPr lang="en-US" dirty="0" smtClean="0"/>
              <a:t>“Single 12-month period”</a:t>
            </a:r>
          </a:p>
          <a:p>
            <a:pPr>
              <a:spcBef>
                <a:spcPts val="1200"/>
              </a:spcBef>
              <a:spcAft>
                <a:spcPts val="1200"/>
              </a:spcAft>
            </a:pPr>
            <a:r>
              <a:rPr lang="en-US" dirty="0" smtClean="0"/>
              <a:t>Per covered servicemember, per injury</a:t>
            </a:r>
          </a:p>
          <a:p>
            <a:pPr>
              <a:spcBef>
                <a:spcPts val="1200"/>
              </a:spcBef>
              <a:spcAft>
                <a:spcPts val="1200"/>
              </a:spcAft>
            </a:pPr>
            <a:r>
              <a:rPr lang="en-US" dirty="0" smtClean="0"/>
              <a:t>Limitations on leave </a:t>
            </a:r>
          </a:p>
          <a:p>
            <a:pPr lvl="1">
              <a:spcBef>
                <a:spcPts val="600"/>
              </a:spcBef>
              <a:spcAft>
                <a:spcPts val="600"/>
              </a:spcAft>
            </a:pPr>
            <a:r>
              <a:rPr lang="en-US" dirty="0" smtClean="0"/>
              <a:t>26 workweeks for all qualifying reasons</a:t>
            </a:r>
          </a:p>
          <a:p>
            <a:pPr lvl="1">
              <a:spcBef>
                <a:spcPts val="600"/>
              </a:spcBef>
              <a:spcAft>
                <a:spcPts val="600"/>
              </a:spcAft>
            </a:pPr>
            <a:r>
              <a:rPr lang="en-US" dirty="0" smtClean="0"/>
              <a:t>Designation of caregiver leave</a:t>
            </a:r>
          </a:p>
          <a:p>
            <a:pPr lvl="1">
              <a:spcBef>
                <a:spcPts val="600"/>
              </a:spcBef>
              <a:spcAft>
                <a:spcPts val="600"/>
              </a:spcAft>
            </a:pPr>
            <a:r>
              <a:rPr lang="en-US" dirty="0" smtClean="0"/>
              <a:t>Spouses working for same employer</a:t>
            </a:r>
          </a:p>
          <a:p>
            <a:pPr lvl="2" eaLnBrk="1" hangingPunct="1"/>
            <a:endParaRPr lang="en-US" dirty="0" smtClean="0"/>
          </a:p>
        </p:txBody>
      </p:sp>
      <p:sp>
        <p:nvSpPr>
          <p:cNvPr id="50180" name="Text Box 4">
            <a:hlinkClick r:id="rId4"/>
          </p:cNvPr>
          <p:cNvSpPr txBox="1">
            <a:spLocks noChangeArrowheads="1"/>
          </p:cNvSpPr>
          <p:nvPr/>
        </p:nvSpPr>
        <p:spPr bwMode="auto">
          <a:xfrm>
            <a:off x="7162800" y="0"/>
            <a:ext cx="1981200" cy="646331"/>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a:t>
            </a:r>
            <a:r>
              <a:rPr lang="en-US" b="1" u="sng" dirty="0" smtClean="0">
                <a:solidFill>
                  <a:srgbClr val="0000FF"/>
                </a:solidFill>
                <a:latin typeface="Verdana" pitchFamily="34" charset="0"/>
              </a:rPr>
              <a:t>825.100, 825.127</a:t>
            </a:r>
            <a:endParaRPr lang="en-US" b="1" u="sng" dirty="0">
              <a:solidFill>
                <a:srgbClr val="0000FF"/>
              </a:solidFill>
              <a:latin typeface="Verdana" pitchFamily="34" charset="0"/>
            </a:endParaRPr>
          </a:p>
        </p:txBody>
      </p:sp>
      <p:sp>
        <p:nvSpPr>
          <p:cNvPr id="6" name="Rectangle 2"/>
          <p:cNvSpPr>
            <a:spLocks noGrp="1" noChangeArrowheads="1"/>
          </p:cNvSpPr>
          <p:nvPr>
            <p:ph type="title"/>
          </p:nvPr>
        </p:nvSpPr>
        <p:spPr>
          <a:xfrm>
            <a:off x="0" y="228600"/>
            <a:ext cx="8458200" cy="990600"/>
          </a:xfrm>
        </p:spPr>
        <p:txBody>
          <a:bodyPr>
            <a:noAutofit/>
          </a:bodyPr>
          <a:lstStyle/>
          <a:p>
            <a:pPr eaLnBrk="1" hangingPunct="1"/>
            <a:r>
              <a:rPr lang="en-US" b="1" dirty="0" smtClean="0"/>
              <a:t>Military Caregiver Leave – </a:t>
            </a:r>
            <a:br>
              <a:rPr lang="en-US" b="1" dirty="0" smtClean="0"/>
            </a:br>
            <a:r>
              <a:rPr lang="en-US" b="1" dirty="0" smtClean="0"/>
              <a:t>Application of Leave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0179" name="Rectangle 3"/>
          <p:cNvSpPr>
            <a:spLocks noGrp="1" noChangeArrowheads="1"/>
          </p:cNvSpPr>
          <p:nvPr>
            <p:ph type="body" idx="1"/>
          </p:nvPr>
        </p:nvSpPr>
        <p:spPr>
          <a:xfrm>
            <a:off x="304800" y="1752600"/>
            <a:ext cx="8686800" cy="4114800"/>
          </a:xfrm>
        </p:spPr>
        <p:txBody>
          <a:bodyPr>
            <a:normAutofit lnSpcReduction="10000"/>
          </a:bodyPr>
          <a:lstStyle/>
          <a:p>
            <a:r>
              <a:rPr lang="en-US" dirty="0" smtClean="0"/>
              <a:t>Intermittent Leave</a:t>
            </a:r>
          </a:p>
          <a:p>
            <a:r>
              <a:rPr lang="en-US" dirty="0" smtClean="0"/>
              <a:t>Substitution of Paid Leave</a:t>
            </a:r>
          </a:p>
          <a:p>
            <a:pPr lvl="1"/>
            <a:r>
              <a:rPr lang="en-US" dirty="0" smtClean="0"/>
              <a:t>“Substitution” means paid leave provided by the employer runs concurrently with unpaid FMLA leave and normal terms and conditions of paid leave policy apply</a:t>
            </a:r>
          </a:p>
          <a:p>
            <a:pPr lvl="1"/>
            <a:r>
              <a:rPr lang="en-US" dirty="0" smtClean="0"/>
              <a:t>Employees may choose, or employers may require, the substitution of accrued paid leave for unpaid FMLA leave </a:t>
            </a:r>
          </a:p>
        </p:txBody>
      </p:sp>
      <p:sp>
        <p:nvSpPr>
          <p:cNvPr id="50180" name="Text Box 4">
            <a:hlinkClick r:id="rId4"/>
          </p:cNvPr>
          <p:cNvSpPr txBox="1">
            <a:spLocks noChangeArrowheads="1"/>
          </p:cNvSpPr>
          <p:nvPr/>
        </p:nvSpPr>
        <p:spPr bwMode="auto">
          <a:xfrm>
            <a:off x="7162800" y="0"/>
            <a:ext cx="1981200" cy="923330"/>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a:t>
            </a:r>
            <a:r>
              <a:rPr lang="en-US" b="1" u="sng" dirty="0" smtClean="0">
                <a:solidFill>
                  <a:srgbClr val="0000FF"/>
                </a:solidFill>
                <a:latin typeface="Verdana" pitchFamily="34" charset="0"/>
              </a:rPr>
              <a:t>825.200, 825.205 &amp; 825.207</a:t>
            </a:r>
            <a:endParaRPr lang="en-US" b="1" u="sng" dirty="0">
              <a:solidFill>
                <a:srgbClr val="0000FF"/>
              </a:solidFill>
              <a:latin typeface="Verdana" pitchFamily="34" charset="0"/>
            </a:endParaRPr>
          </a:p>
        </p:txBody>
      </p:sp>
      <p:sp>
        <p:nvSpPr>
          <p:cNvPr id="8" name="Rectangle 2"/>
          <p:cNvSpPr txBox="1">
            <a:spLocks noChangeArrowheads="1"/>
          </p:cNvSpPr>
          <p:nvPr/>
        </p:nvSpPr>
        <p:spPr>
          <a:xfrm>
            <a:off x="0" y="228600"/>
            <a:ext cx="84582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1"/>
                </a:solidFill>
                <a:effectLst/>
                <a:uLnTx/>
                <a:uFillTx/>
                <a:latin typeface="+mj-lt"/>
                <a:ea typeface="+mj-ea"/>
                <a:cs typeface="+mj-cs"/>
              </a:rPr>
              <a:t>Military Caregiver Leave – </a:t>
            </a:r>
            <a:br>
              <a:rPr kumimoji="0" lang="en-US" sz="4400" b="1" i="0" u="none" strike="noStrike" kern="1200" cap="none" spc="0" normalizeH="0" baseline="0" noProof="0" smtClean="0">
                <a:ln>
                  <a:noFill/>
                </a:ln>
                <a:solidFill>
                  <a:schemeClr val="tx1"/>
                </a:solidFill>
                <a:effectLst/>
                <a:uLnTx/>
                <a:uFillTx/>
                <a:latin typeface="+mj-lt"/>
                <a:ea typeface="+mj-ea"/>
                <a:cs typeface="+mj-cs"/>
              </a:rPr>
            </a:br>
            <a:r>
              <a:rPr kumimoji="0" lang="en-US" sz="4400" b="1" i="0" u="none" strike="noStrike" kern="1200" cap="none" spc="0" normalizeH="0" baseline="0" noProof="0" smtClean="0">
                <a:ln>
                  <a:noFill/>
                </a:ln>
                <a:solidFill>
                  <a:schemeClr val="tx1"/>
                </a:solidFill>
                <a:effectLst/>
                <a:uLnTx/>
                <a:uFillTx/>
                <a:latin typeface="+mj-lt"/>
                <a:ea typeface="+mj-ea"/>
                <a:cs typeface="+mj-cs"/>
              </a:rPr>
              <a:t>Application of Leave</a:t>
            </a:r>
            <a:endParaRPr kumimoji="0" lang="en-US" sz="4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0179" name="Rectangle 3"/>
          <p:cNvSpPr>
            <a:spLocks noGrp="1" noChangeArrowheads="1"/>
          </p:cNvSpPr>
          <p:nvPr>
            <p:ph type="body" idx="1"/>
          </p:nvPr>
        </p:nvSpPr>
        <p:spPr>
          <a:xfrm>
            <a:off x="304800" y="1295400"/>
            <a:ext cx="8686800" cy="4648200"/>
          </a:xfrm>
        </p:spPr>
        <p:txBody>
          <a:bodyPr>
            <a:normAutofit fontScale="55000" lnSpcReduction="20000"/>
          </a:bodyPr>
          <a:lstStyle/>
          <a:p>
            <a:pPr>
              <a:spcBef>
                <a:spcPts val="1200"/>
              </a:spcBef>
              <a:spcAft>
                <a:spcPts val="1200"/>
              </a:spcAft>
            </a:pPr>
            <a:r>
              <a:rPr lang="en-US" sz="5100" dirty="0" smtClean="0"/>
              <a:t>Provide notice</a:t>
            </a:r>
          </a:p>
          <a:p>
            <a:pPr lvl="1">
              <a:spcBef>
                <a:spcPts val="600"/>
              </a:spcBef>
              <a:spcAft>
                <a:spcPts val="600"/>
              </a:spcAft>
            </a:pPr>
            <a:r>
              <a:rPr lang="en-US" sz="4400" dirty="0" smtClean="0"/>
              <a:t>General Notice</a:t>
            </a:r>
          </a:p>
          <a:p>
            <a:pPr lvl="1">
              <a:spcBef>
                <a:spcPts val="600"/>
              </a:spcBef>
              <a:spcAft>
                <a:spcPts val="600"/>
              </a:spcAft>
            </a:pPr>
            <a:r>
              <a:rPr lang="en-US" sz="4400" dirty="0" smtClean="0"/>
              <a:t>Notice of eligibility</a:t>
            </a:r>
          </a:p>
          <a:p>
            <a:pPr lvl="1">
              <a:spcBef>
                <a:spcPts val="600"/>
              </a:spcBef>
              <a:spcAft>
                <a:spcPts val="600"/>
              </a:spcAft>
            </a:pPr>
            <a:r>
              <a:rPr lang="en-US" sz="4400" dirty="0" smtClean="0"/>
              <a:t>Rights &amp; responsibilities </a:t>
            </a:r>
          </a:p>
          <a:p>
            <a:pPr lvl="1">
              <a:spcBef>
                <a:spcPts val="600"/>
              </a:spcBef>
              <a:spcAft>
                <a:spcPts val="600"/>
              </a:spcAft>
            </a:pPr>
            <a:r>
              <a:rPr lang="en-US" sz="4400" dirty="0" smtClean="0"/>
              <a:t>Provide notice of designation</a:t>
            </a:r>
          </a:p>
          <a:p>
            <a:pPr>
              <a:spcBef>
                <a:spcPts val="1200"/>
              </a:spcBef>
              <a:spcAft>
                <a:spcPts val="1200"/>
              </a:spcAft>
            </a:pPr>
            <a:r>
              <a:rPr lang="en-US" sz="5100" dirty="0" smtClean="0"/>
              <a:t>Maintain group health insurance</a:t>
            </a:r>
          </a:p>
          <a:p>
            <a:pPr>
              <a:spcBef>
                <a:spcPts val="1200"/>
              </a:spcBef>
              <a:spcAft>
                <a:spcPts val="1200"/>
              </a:spcAft>
            </a:pPr>
            <a:r>
              <a:rPr lang="en-US" sz="5100" dirty="0" smtClean="0"/>
              <a:t>Restore the employee to same or equivalent job and benefits</a:t>
            </a:r>
          </a:p>
          <a:p>
            <a:pPr>
              <a:spcBef>
                <a:spcPts val="1200"/>
              </a:spcBef>
              <a:spcAft>
                <a:spcPts val="1200"/>
              </a:spcAft>
            </a:pPr>
            <a:r>
              <a:rPr lang="en-US" sz="5100" dirty="0" smtClean="0"/>
              <a:t>Maintain Records </a:t>
            </a:r>
          </a:p>
          <a:p>
            <a:pPr lvl="1">
              <a:spcBef>
                <a:spcPts val="1200"/>
              </a:spcBef>
              <a:spcAft>
                <a:spcPts val="1200"/>
              </a:spcAft>
              <a:buNone/>
            </a:pPr>
            <a:endParaRPr lang="en-US" dirty="0" smtClean="0"/>
          </a:p>
          <a:p>
            <a:pPr lvl="1">
              <a:spcBef>
                <a:spcPts val="1200"/>
              </a:spcBef>
              <a:spcAft>
                <a:spcPts val="1200"/>
              </a:spcAft>
            </a:pPr>
            <a:endParaRPr lang="en-US" dirty="0" smtClean="0"/>
          </a:p>
        </p:txBody>
      </p:sp>
      <p:sp>
        <p:nvSpPr>
          <p:cNvPr id="50180" name="Text Box 4">
            <a:hlinkClick r:id="rId4"/>
          </p:cNvPr>
          <p:cNvSpPr txBox="1">
            <a:spLocks noChangeArrowheads="1"/>
          </p:cNvSpPr>
          <p:nvPr/>
        </p:nvSpPr>
        <p:spPr bwMode="auto">
          <a:xfrm>
            <a:off x="7162800" y="0"/>
            <a:ext cx="1981200" cy="1754326"/>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a:t>
            </a:r>
            <a:r>
              <a:rPr lang="en-US" b="1" u="sng" dirty="0" smtClean="0">
                <a:solidFill>
                  <a:srgbClr val="0000FF"/>
                </a:solidFill>
                <a:latin typeface="Verdana" pitchFamily="34" charset="0"/>
              </a:rPr>
              <a:t>825.300, 825.301, 825.209, 825.210-213, 825.214-219 &amp; 825.500</a:t>
            </a:r>
            <a:endParaRPr lang="en-US" b="1" u="sng" dirty="0">
              <a:solidFill>
                <a:srgbClr val="0000FF"/>
              </a:solidFill>
              <a:latin typeface="Verdana" pitchFamily="34" charset="0"/>
            </a:endParaRPr>
          </a:p>
        </p:txBody>
      </p:sp>
      <p:sp>
        <p:nvSpPr>
          <p:cNvPr id="6" name="Rectangle 2"/>
          <p:cNvSpPr>
            <a:spLocks noGrp="1" noChangeArrowheads="1"/>
          </p:cNvSpPr>
          <p:nvPr>
            <p:ph type="title"/>
          </p:nvPr>
        </p:nvSpPr>
        <p:spPr>
          <a:xfrm>
            <a:off x="0" y="0"/>
            <a:ext cx="8077200" cy="1219200"/>
          </a:xfrm>
        </p:spPr>
        <p:txBody>
          <a:bodyPr>
            <a:noAutofit/>
          </a:bodyPr>
          <a:lstStyle/>
          <a:p>
            <a:pPr eaLnBrk="1" hangingPunct="1"/>
            <a:r>
              <a:rPr lang="en-US" b="1" dirty="0" smtClean="0"/>
              <a:t>Employer Responsibilities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0179" name="Rectangle 3"/>
          <p:cNvSpPr>
            <a:spLocks noGrp="1" noChangeArrowheads="1"/>
          </p:cNvSpPr>
          <p:nvPr>
            <p:ph type="body" idx="1"/>
          </p:nvPr>
        </p:nvSpPr>
        <p:spPr>
          <a:xfrm>
            <a:off x="304800" y="1600200"/>
            <a:ext cx="8686800" cy="4114800"/>
          </a:xfrm>
        </p:spPr>
        <p:txBody>
          <a:bodyPr>
            <a:normAutofit/>
          </a:bodyPr>
          <a:lstStyle/>
          <a:p>
            <a:pPr>
              <a:spcBef>
                <a:spcPts val="1200"/>
              </a:spcBef>
              <a:spcAft>
                <a:spcPts val="1200"/>
              </a:spcAft>
            </a:pPr>
            <a:r>
              <a:rPr lang="en-US" dirty="0" smtClean="0"/>
              <a:t>Notice requirements</a:t>
            </a:r>
          </a:p>
          <a:p>
            <a:pPr lvl="1">
              <a:spcBef>
                <a:spcPts val="1200"/>
              </a:spcBef>
              <a:spcAft>
                <a:spcPts val="1200"/>
              </a:spcAft>
            </a:pPr>
            <a:r>
              <a:rPr lang="en-US" dirty="0" smtClean="0"/>
              <a:t>Foreseeable leave</a:t>
            </a:r>
          </a:p>
          <a:p>
            <a:pPr lvl="1">
              <a:spcBef>
                <a:spcPts val="1200"/>
              </a:spcBef>
              <a:spcAft>
                <a:spcPts val="1200"/>
              </a:spcAft>
            </a:pPr>
            <a:r>
              <a:rPr lang="en-US" dirty="0" smtClean="0"/>
              <a:t>Unforeseeable leave</a:t>
            </a:r>
          </a:p>
          <a:p>
            <a:pPr>
              <a:spcBef>
                <a:spcPts val="1200"/>
              </a:spcBef>
              <a:spcAft>
                <a:spcPts val="1200"/>
              </a:spcAft>
            </a:pPr>
            <a:r>
              <a:rPr lang="en-US" dirty="0" smtClean="0"/>
              <a:t>Provide certification</a:t>
            </a:r>
          </a:p>
          <a:p>
            <a:pPr>
              <a:spcBef>
                <a:spcPts val="1200"/>
              </a:spcBef>
              <a:spcAft>
                <a:spcPts val="1200"/>
              </a:spcAft>
            </a:pPr>
            <a:r>
              <a:rPr lang="en-US" dirty="0" smtClean="0"/>
              <a:t>Provide periodic status reports</a:t>
            </a:r>
          </a:p>
          <a:p>
            <a:pPr>
              <a:spcBef>
                <a:spcPts val="1200"/>
              </a:spcBef>
              <a:spcAft>
                <a:spcPts val="1200"/>
              </a:spcAft>
            </a:pPr>
            <a:endParaRPr lang="en-US" dirty="0" smtClean="0"/>
          </a:p>
          <a:p>
            <a:pPr lvl="1">
              <a:spcBef>
                <a:spcPts val="1200"/>
              </a:spcBef>
              <a:spcAft>
                <a:spcPts val="1200"/>
              </a:spcAft>
              <a:buNone/>
            </a:pPr>
            <a:endParaRPr lang="en-US" dirty="0" smtClean="0"/>
          </a:p>
          <a:p>
            <a:pPr lvl="1">
              <a:spcBef>
                <a:spcPts val="1200"/>
              </a:spcBef>
              <a:spcAft>
                <a:spcPts val="1200"/>
              </a:spcAft>
            </a:pPr>
            <a:endParaRPr lang="en-US" dirty="0" smtClean="0"/>
          </a:p>
        </p:txBody>
      </p:sp>
      <p:sp>
        <p:nvSpPr>
          <p:cNvPr id="50180" name="Text Box 4">
            <a:hlinkClick r:id="rId4"/>
          </p:cNvPr>
          <p:cNvSpPr txBox="1">
            <a:spLocks noChangeArrowheads="1"/>
          </p:cNvSpPr>
          <p:nvPr/>
        </p:nvSpPr>
        <p:spPr bwMode="auto">
          <a:xfrm>
            <a:off x="7162800" y="0"/>
            <a:ext cx="1981200" cy="646331"/>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a:t>
            </a:r>
            <a:r>
              <a:rPr lang="en-US" b="1" u="sng" dirty="0" smtClean="0">
                <a:solidFill>
                  <a:srgbClr val="0000FF"/>
                </a:solidFill>
                <a:latin typeface="Verdana" pitchFamily="34" charset="0"/>
              </a:rPr>
              <a:t>825.300, 825.305, </a:t>
            </a:r>
            <a:endParaRPr lang="en-US" b="1" u="sng" dirty="0">
              <a:solidFill>
                <a:srgbClr val="0000FF"/>
              </a:solidFill>
              <a:latin typeface="Verdana" pitchFamily="34" charset="0"/>
            </a:endParaRPr>
          </a:p>
        </p:txBody>
      </p:sp>
      <p:sp>
        <p:nvSpPr>
          <p:cNvPr id="6" name="Rectangle 2"/>
          <p:cNvSpPr>
            <a:spLocks noGrp="1" noChangeArrowheads="1"/>
          </p:cNvSpPr>
          <p:nvPr>
            <p:ph type="title"/>
          </p:nvPr>
        </p:nvSpPr>
        <p:spPr>
          <a:xfrm>
            <a:off x="0" y="0"/>
            <a:ext cx="8839200" cy="1219200"/>
          </a:xfrm>
        </p:spPr>
        <p:txBody>
          <a:bodyPr>
            <a:noAutofit/>
          </a:bodyPr>
          <a:lstStyle/>
          <a:p>
            <a:pPr eaLnBrk="1" hangingPunct="1"/>
            <a:r>
              <a:rPr lang="en-US" b="1" dirty="0" smtClean="0"/>
              <a:t>Employee Responsibilities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1"/>
            <a:ext cx="9170894" cy="7086601"/>
          </a:xfrm>
          <a:prstGeom prst="rect">
            <a:avLst/>
          </a:prstGeom>
        </p:spPr>
      </p:pic>
      <p:sp>
        <p:nvSpPr>
          <p:cNvPr id="50179" name="Rectangle 3"/>
          <p:cNvSpPr>
            <a:spLocks noGrp="1" noChangeArrowheads="1"/>
          </p:cNvSpPr>
          <p:nvPr>
            <p:ph type="body" idx="1"/>
          </p:nvPr>
        </p:nvSpPr>
        <p:spPr>
          <a:xfrm>
            <a:off x="304800" y="1600200"/>
            <a:ext cx="8686800" cy="4114800"/>
          </a:xfrm>
        </p:spPr>
        <p:txBody>
          <a:bodyPr>
            <a:normAutofit/>
          </a:bodyPr>
          <a:lstStyle/>
          <a:p>
            <a:pPr>
              <a:lnSpc>
                <a:spcPct val="90000"/>
              </a:lnSpc>
              <a:spcBef>
                <a:spcPts val="600"/>
              </a:spcBef>
              <a:buNone/>
            </a:pPr>
            <a:r>
              <a:rPr lang="en-US" sz="3600" b="1" dirty="0" smtClean="0"/>
              <a:t>Eligible employees may take FMLA leave:</a:t>
            </a:r>
          </a:p>
          <a:p>
            <a:pPr marL="274320" lvl="1" indent="-274320">
              <a:spcBef>
                <a:spcPts val="600"/>
              </a:spcBef>
              <a:buFont typeface="Arial" pitchFamily="34" charset="0"/>
              <a:buChar char="•"/>
            </a:pPr>
            <a:r>
              <a:rPr lang="en-US" sz="3600" dirty="0" smtClean="0"/>
              <a:t>For the birth or placement of a child for adoption or foster care </a:t>
            </a:r>
          </a:p>
          <a:p>
            <a:pPr marL="274320" lvl="1" indent="-274320">
              <a:spcBef>
                <a:spcPts val="600"/>
              </a:spcBef>
              <a:buFont typeface="Arial" pitchFamily="34" charset="0"/>
              <a:buChar char="•"/>
            </a:pPr>
            <a:r>
              <a:rPr lang="en-US" sz="3600" dirty="0" smtClean="0"/>
              <a:t>To care for a spouse, son, daughter, or parent with a serious health condition</a:t>
            </a:r>
          </a:p>
          <a:p>
            <a:pPr marL="274320" lvl="1" indent="-274320">
              <a:spcBef>
                <a:spcPts val="600"/>
              </a:spcBef>
              <a:buFont typeface="Arial" pitchFamily="34" charset="0"/>
              <a:buChar char="•"/>
            </a:pPr>
            <a:r>
              <a:rPr lang="en-US" sz="3600" dirty="0" smtClean="0"/>
              <a:t>For their own serious health condition</a:t>
            </a:r>
          </a:p>
        </p:txBody>
      </p:sp>
      <p:sp>
        <p:nvSpPr>
          <p:cNvPr id="50180"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a:t>
            </a:r>
            <a:r>
              <a:rPr lang="en-US" b="1" u="sng" dirty="0" smtClean="0">
                <a:solidFill>
                  <a:srgbClr val="0000FF"/>
                </a:solidFill>
                <a:latin typeface="Verdana" pitchFamily="34" charset="0"/>
              </a:rPr>
              <a:t>825.112</a:t>
            </a:r>
            <a:endParaRPr lang="en-US" b="1" u="sng" dirty="0">
              <a:solidFill>
                <a:srgbClr val="0000FF"/>
              </a:solidFill>
              <a:latin typeface="Verdana" pitchFamily="34" charset="0"/>
            </a:endParaRPr>
          </a:p>
        </p:txBody>
      </p:sp>
      <p:sp>
        <p:nvSpPr>
          <p:cNvPr id="6" name="Rectangle 2"/>
          <p:cNvSpPr>
            <a:spLocks noGrp="1" noChangeArrowheads="1"/>
          </p:cNvSpPr>
          <p:nvPr>
            <p:ph type="title"/>
          </p:nvPr>
        </p:nvSpPr>
        <p:spPr>
          <a:xfrm>
            <a:off x="0" y="533400"/>
            <a:ext cx="8763000" cy="685800"/>
          </a:xfrm>
        </p:spPr>
        <p:txBody>
          <a:bodyPr>
            <a:noAutofit/>
          </a:bodyPr>
          <a:lstStyle/>
          <a:p>
            <a:r>
              <a:rPr lang="en-US" b="1" dirty="0" smtClean="0"/>
              <a:t>Other FMLA Leave Reasons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2226" name="Rectangle 2"/>
          <p:cNvSpPr>
            <a:spLocks noGrp="1" noChangeArrowheads="1"/>
          </p:cNvSpPr>
          <p:nvPr>
            <p:ph type="title"/>
          </p:nvPr>
        </p:nvSpPr>
        <p:spPr/>
        <p:txBody>
          <a:bodyPr/>
          <a:lstStyle/>
          <a:p>
            <a:pPr eaLnBrk="1" hangingPunct="1"/>
            <a:r>
              <a:rPr lang="en-US" b="1" dirty="0" smtClean="0"/>
              <a:t>  FMLA Enforcement Mechanisms</a:t>
            </a:r>
          </a:p>
        </p:txBody>
      </p:sp>
      <p:sp>
        <p:nvSpPr>
          <p:cNvPr id="52227" name="Rectangle 3"/>
          <p:cNvSpPr>
            <a:spLocks noGrp="1" noChangeArrowheads="1"/>
          </p:cNvSpPr>
          <p:nvPr>
            <p:ph type="body" idx="1"/>
          </p:nvPr>
        </p:nvSpPr>
        <p:spPr>
          <a:xfrm>
            <a:off x="228600" y="1600200"/>
            <a:ext cx="8686800" cy="4525963"/>
          </a:xfrm>
        </p:spPr>
        <p:txBody>
          <a:bodyPr/>
          <a:lstStyle/>
          <a:p>
            <a:pPr eaLnBrk="1" hangingPunct="1">
              <a:spcBef>
                <a:spcPts val="1200"/>
              </a:spcBef>
              <a:spcAft>
                <a:spcPts val="1200"/>
              </a:spcAft>
            </a:pPr>
            <a:r>
              <a:rPr lang="en-US" dirty="0" smtClean="0"/>
              <a:t>To enforce FMLA rights, employees may:</a:t>
            </a:r>
          </a:p>
          <a:p>
            <a:pPr lvl="1" eaLnBrk="1" hangingPunct="1">
              <a:spcBef>
                <a:spcPts val="600"/>
              </a:spcBef>
              <a:spcAft>
                <a:spcPts val="600"/>
              </a:spcAft>
            </a:pPr>
            <a:r>
              <a:rPr lang="en-US" dirty="0" smtClean="0"/>
              <a:t>File a complaint with Wage and Hour Division</a:t>
            </a:r>
          </a:p>
          <a:p>
            <a:pPr lvl="1" eaLnBrk="1" hangingPunct="1">
              <a:spcBef>
                <a:spcPts val="600"/>
              </a:spcBef>
              <a:spcAft>
                <a:spcPts val="600"/>
              </a:spcAft>
            </a:pPr>
            <a:r>
              <a:rPr lang="en-US" dirty="0" smtClean="0"/>
              <a:t>File a private lawsuit (Section 107(a))</a:t>
            </a:r>
          </a:p>
          <a:p>
            <a:pPr eaLnBrk="1" hangingPunct="1">
              <a:spcBef>
                <a:spcPts val="1200"/>
              </a:spcBef>
              <a:spcAft>
                <a:spcPts val="1200"/>
              </a:spcAft>
            </a:pPr>
            <a:r>
              <a:rPr lang="en-US" dirty="0" smtClean="0"/>
              <a:t>Action must be taken within two years after the last action which the employee contends was in violation of the Act, or three years if the violation was willful</a:t>
            </a:r>
          </a:p>
          <a:p>
            <a:pPr eaLnBrk="1" hangingPunct="1">
              <a:buFontTx/>
              <a:buNone/>
            </a:pPr>
            <a:endParaRPr lang="en-US" dirty="0" smtClean="0"/>
          </a:p>
        </p:txBody>
      </p:sp>
      <p:sp>
        <p:nvSpPr>
          <p:cNvPr id="52228"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825.400</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122" name="Rectangle 2"/>
          <p:cNvSpPr>
            <a:spLocks noGrp="1" noChangeArrowheads="1"/>
          </p:cNvSpPr>
          <p:nvPr>
            <p:ph type="title"/>
          </p:nvPr>
        </p:nvSpPr>
        <p:spPr>
          <a:xfrm>
            <a:off x="0" y="228600"/>
            <a:ext cx="9144000" cy="1143000"/>
          </a:xfrm>
        </p:spPr>
        <p:txBody>
          <a:bodyPr/>
          <a:lstStyle/>
          <a:p>
            <a:pPr eaLnBrk="1" hangingPunct="1"/>
            <a:r>
              <a:rPr lang="en-US" b="1" smtClean="0"/>
              <a:t>Disclaimer</a:t>
            </a:r>
            <a:endParaRPr lang="en-US" b="1" dirty="0" smtClean="0"/>
          </a:p>
        </p:txBody>
      </p:sp>
      <p:sp>
        <p:nvSpPr>
          <p:cNvPr id="5123" name="Rectangle 3"/>
          <p:cNvSpPr>
            <a:spLocks noGrp="1" noChangeArrowheads="1"/>
          </p:cNvSpPr>
          <p:nvPr>
            <p:ph type="body" idx="1"/>
          </p:nvPr>
        </p:nvSpPr>
        <p:spPr>
          <a:xfrm>
            <a:off x="304800" y="1401762"/>
            <a:ext cx="8534400" cy="4419600"/>
          </a:xfrm>
        </p:spPr>
        <p:txBody>
          <a:bodyPr>
            <a:noAutofit/>
          </a:bodyPr>
          <a:lstStyle/>
          <a:p>
            <a:pPr eaLnBrk="1" hangingPunct="1">
              <a:lnSpc>
                <a:spcPct val="80000"/>
              </a:lnSpc>
            </a:pPr>
            <a:r>
              <a:rPr lang="en-US" sz="2400" dirty="0" smtClean="0"/>
              <a:t>The presentation is intended as general information only and does not carry the force of legal opinion.</a:t>
            </a:r>
          </a:p>
          <a:p>
            <a:pPr eaLnBrk="1" hangingPunct="1">
              <a:lnSpc>
                <a:spcPct val="80000"/>
              </a:lnSpc>
              <a:spcBef>
                <a:spcPts val="1800"/>
              </a:spcBef>
            </a:pPr>
            <a:r>
              <a:rPr lang="en-US" sz="2400" dirty="0" smtClean="0"/>
              <a:t>The Department of Labor is providing this information as a public service.  This information and related materials are presented to give the public access to information on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2400" b="1" i="1" dirty="0" smtClean="0"/>
              <a:t>Federal Register</a:t>
            </a:r>
            <a:r>
              <a:rPr lang="en-US" sz="2400" dirty="0" smtClean="0"/>
              <a:t> and the </a:t>
            </a:r>
            <a:r>
              <a:rPr lang="en-US" sz="2400" b="1" i="1" dirty="0" smtClean="0"/>
              <a:t>Code of Federal Regulations</a:t>
            </a:r>
            <a:r>
              <a:rPr lang="en-US" sz="2400" dirty="0" smtClean="0"/>
              <a:t> remain the official sources for regulatory information published by the Department of Labor.  We will make every effort to keep this information current and to correct errors brought to our attention.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3250" name="Rectangle 2"/>
          <p:cNvSpPr>
            <a:spLocks noGrp="1" noChangeArrowheads="1"/>
          </p:cNvSpPr>
          <p:nvPr>
            <p:ph type="title"/>
          </p:nvPr>
        </p:nvSpPr>
        <p:spPr/>
        <p:txBody>
          <a:bodyPr>
            <a:normAutofit fontScale="90000"/>
          </a:bodyPr>
          <a:lstStyle/>
          <a:p>
            <a:r>
              <a:rPr lang="en-US" sz="4000" b="1" dirty="0" smtClean="0"/>
              <a:t>FMLA Compliance Assistance Materials   </a:t>
            </a:r>
          </a:p>
        </p:txBody>
      </p:sp>
      <p:sp>
        <p:nvSpPr>
          <p:cNvPr id="53251" name="Rectangle 3"/>
          <p:cNvSpPr>
            <a:spLocks noGrp="1" noChangeArrowheads="1"/>
          </p:cNvSpPr>
          <p:nvPr>
            <p:ph type="body" idx="1"/>
          </p:nvPr>
        </p:nvSpPr>
        <p:spPr>
          <a:xfrm>
            <a:off x="304800" y="1295400"/>
            <a:ext cx="8686800" cy="4648200"/>
          </a:xfrm>
        </p:spPr>
        <p:txBody>
          <a:bodyPr>
            <a:normAutofit fontScale="77500" lnSpcReduction="20000"/>
          </a:bodyPr>
          <a:lstStyle/>
          <a:p>
            <a:pPr eaLnBrk="1" hangingPunct="1">
              <a:lnSpc>
                <a:spcPct val="150000"/>
              </a:lnSpc>
            </a:pPr>
            <a:r>
              <a:rPr lang="en-US" sz="2800" dirty="0" smtClean="0"/>
              <a:t>Title I of the FMLA, as amended (29 U.S.C. 2601—2654) </a:t>
            </a:r>
          </a:p>
          <a:p>
            <a:pPr eaLnBrk="1" hangingPunct="1">
              <a:lnSpc>
                <a:spcPct val="150000"/>
              </a:lnSpc>
            </a:pPr>
            <a:r>
              <a:rPr lang="en-US" sz="2800" dirty="0" smtClean="0"/>
              <a:t>The Regulations (29 C.F.R. Part 825)</a:t>
            </a:r>
          </a:p>
          <a:p>
            <a:pPr eaLnBrk="1" hangingPunct="1">
              <a:lnSpc>
                <a:spcPct val="150000"/>
              </a:lnSpc>
            </a:pPr>
            <a:r>
              <a:rPr lang="en-US" sz="2800" dirty="0" smtClean="0"/>
              <a:t>The Employee’s Guide to the FMLA</a:t>
            </a:r>
          </a:p>
          <a:p>
            <a:pPr eaLnBrk="1" hangingPunct="1">
              <a:lnSpc>
                <a:spcPct val="150000"/>
              </a:lnSpc>
            </a:pPr>
            <a:r>
              <a:rPr lang="en-US" sz="2800" dirty="0" smtClean="0"/>
              <a:t>The Employee’s Guide to Military Family Leave under the FMLA</a:t>
            </a:r>
          </a:p>
          <a:p>
            <a:pPr eaLnBrk="1" hangingPunct="1">
              <a:lnSpc>
                <a:spcPct val="150000"/>
              </a:lnSpc>
            </a:pPr>
            <a:r>
              <a:rPr lang="en-US" sz="2800" dirty="0" smtClean="0"/>
              <a:t>FMLA Forms</a:t>
            </a:r>
          </a:p>
          <a:p>
            <a:pPr>
              <a:lnSpc>
                <a:spcPct val="150000"/>
              </a:lnSpc>
            </a:pPr>
            <a:r>
              <a:rPr lang="en-US" sz="2800" dirty="0" smtClean="0"/>
              <a:t>FMLA Fact Sheets</a:t>
            </a:r>
          </a:p>
          <a:p>
            <a:pPr eaLnBrk="1" hangingPunct="1">
              <a:lnSpc>
                <a:spcPct val="150000"/>
              </a:lnSpc>
            </a:pPr>
            <a:r>
              <a:rPr lang="en-US" sz="2800" dirty="0" smtClean="0"/>
              <a:t>FMLA Poster (WH-1420)     </a:t>
            </a:r>
          </a:p>
          <a:p>
            <a:pPr eaLnBrk="1" hangingPunct="1">
              <a:lnSpc>
                <a:spcPct val="150000"/>
              </a:lnSpc>
            </a:pPr>
            <a:r>
              <a:rPr lang="en-US" sz="2800" dirty="0" smtClean="0"/>
              <a:t>FMLA Frequently Asked Questions </a:t>
            </a:r>
          </a:p>
          <a:p>
            <a:pPr eaLnBrk="1" hangingPunct="1">
              <a:lnSpc>
                <a:spcPct val="150000"/>
              </a:lnSpc>
            </a:pPr>
            <a:r>
              <a:rPr lang="en-US" sz="2800" dirty="0" smtClean="0"/>
              <a:t>FMLA </a:t>
            </a:r>
            <a:r>
              <a:rPr lang="en-US" sz="2800" dirty="0" err="1" smtClean="0"/>
              <a:t>elaws</a:t>
            </a:r>
            <a:r>
              <a:rPr lang="en-US" sz="2800" dirty="0" smtClean="0"/>
              <a:t> Advisor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54274" name="Rectangle 2"/>
          <p:cNvSpPr>
            <a:spLocks noGrp="1" noChangeArrowheads="1"/>
          </p:cNvSpPr>
          <p:nvPr>
            <p:ph type="title"/>
          </p:nvPr>
        </p:nvSpPr>
        <p:spPr/>
        <p:txBody>
          <a:bodyPr/>
          <a:lstStyle/>
          <a:p>
            <a:pPr eaLnBrk="1" hangingPunct="1"/>
            <a:r>
              <a:rPr lang="en-US" b="1" dirty="0" smtClean="0"/>
              <a:t>  Additional Information</a:t>
            </a:r>
          </a:p>
        </p:txBody>
      </p:sp>
      <p:sp>
        <p:nvSpPr>
          <p:cNvPr id="54275" name="Rectangle 3"/>
          <p:cNvSpPr>
            <a:spLocks noGrp="1" noChangeArrowheads="1"/>
          </p:cNvSpPr>
          <p:nvPr>
            <p:ph type="body" idx="1"/>
          </p:nvPr>
        </p:nvSpPr>
        <p:spPr/>
        <p:txBody>
          <a:bodyPr/>
          <a:lstStyle/>
          <a:p>
            <a:pPr>
              <a:spcBef>
                <a:spcPts val="1200"/>
              </a:spcBef>
              <a:spcAft>
                <a:spcPts val="1200"/>
              </a:spcAft>
            </a:pPr>
            <a:r>
              <a:rPr lang="en-US" sz="2600" b="1" dirty="0" smtClean="0"/>
              <a:t>Visit the WHD homepage at:</a:t>
            </a:r>
            <a:r>
              <a:rPr lang="en-US" sz="2600" dirty="0" smtClean="0"/>
              <a:t> </a:t>
            </a:r>
            <a:r>
              <a:rPr lang="en-US" sz="2600" u="sng" dirty="0" smtClean="0">
                <a:solidFill>
                  <a:srgbClr val="666633"/>
                </a:solidFill>
                <a:hlinkClick r:id="rId4"/>
              </a:rPr>
              <a:t>www.wagehour.dol.gov</a:t>
            </a:r>
            <a:endParaRPr lang="en-US" sz="2600" u="sng" dirty="0" smtClean="0">
              <a:solidFill>
                <a:srgbClr val="666633"/>
              </a:solidFill>
            </a:endParaRPr>
          </a:p>
          <a:p>
            <a:pPr eaLnBrk="1" hangingPunct="1">
              <a:spcBef>
                <a:spcPts val="1200"/>
              </a:spcBef>
              <a:spcAft>
                <a:spcPts val="1200"/>
              </a:spcAft>
              <a:buNone/>
            </a:pPr>
            <a:endParaRPr lang="en-US" sz="1200" u="sng" dirty="0" smtClean="0">
              <a:solidFill>
                <a:srgbClr val="666633"/>
              </a:solidFill>
            </a:endParaRPr>
          </a:p>
          <a:p>
            <a:pPr>
              <a:spcBef>
                <a:spcPts val="1200"/>
              </a:spcBef>
              <a:spcAft>
                <a:spcPts val="1200"/>
              </a:spcAft>
            </a:pPr>
            <a:r>
              <a:rPr lang="en-US" sz="2600" b="1" dirty="0" smtClean="0"/>
              <a:t>Call the WHD toll-free information and helpline at </a:t>
            </a:r>
          </a:p>
          <a:p>
            <a:pPr eaLnBrk="1" hangingPunct="1">
              <a:spcBef>
                <a:spcPts val="1200"/>
              </a:spcBef>
              <a:spcAft>
                <a:spcPts val="1200"/>
              </a:spcAft>
              <a:buFontTx/>
              <a:buNone/>
            </a:pPr>
            <a:r>
              <a:rPr lang="en-US" sz="2600" dirty="0" smtClean="0">
                <a:solidFill>
                  <a:srgbClr val="666633"/>
                </a:solidFill>
              </a:rPr>
              <a:t>	1-866-4US-WAGE (1-866-487-9243)</a:t>
            </a:r>
          </a:p>
          <a:p>
            <a:pPr eaLnBrk="1" hangingPunct="1">
              <a:spcBef>
                <a:spcPts val="1200"/>
              </a:spcBef>
              <a:spcAft>
                <a:spcPts val="1200"/>
              </a:spcAft>
              <a:buFontTx/>
              <a:buNone/>
            </a:pPr>
            <a:endParaRPr lang="en-US" sz="1200" dirty="0" smtClean="0">
              <a:solidFill>
                <a:srgbClr val="666633"/>
              </a:solidFill>
            </a:endParaRPr>
          </a:p>
          <a:p>
            <a:pPr>
              <a:spcBef>
                <a:spcPts val="1200"/>
              </a:spcBef>
              <a:spcAft>
                <a:spcPts val="1200"/>
              </a:spcAft>
            </a:pPr>
            <a:r>
              <a:rPr lang="en-US" sz="2600" b="1" dirty="0" smtClean="0"/>
              <a:t>Call or visit the nearest Wage and Hour Division Office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6146" name="Rectangle 2"/>
          <p:cNvSpPr>
            <a:spLocks noGrp="1" noChangeArrowheads="1"/>
          </p:cNvSpPr>
          <p:nvPr>
            <p:ph type="title"/>
          </p:nvPr>
        </p:nvSpPr>
        <p:spPr/>
        <p:txBody>
          <a:bodyPr>
            <a:normAutofit fontScale="90000"/>
          </a:bodyPr>
          <a:lstStyle/>
          <a:p>
            <a:r>
              <a:rPr lang="en-US" b="1" dirty="0" smtClean="0"/>
              <a:t>Introduction to the FMLA</a:t>
            </a:r>
            <a:br>
              <a:rPr lang="en-US" b="1" dirty="0" smtClean="0"/>
            </a:br>
            <a:r>
              <a:rPr lang="en-US" b="1" dirty="0" smtClean="0"/>
              <a:t>Military Family Leave Provisions</a:t>
            </a:r>
          </a:p>
        </p:txBody>
      </p:sp>
      <p:sp>
        <p:nvSpPr>
          <p:cNvPr id="6147" name="Rectangle 3"/>
          <p:cNvSpPr>
            <a:spLocks noGrp="1" noChangeArrowheads="1"/>
          </p:cNvSpPr>
          <p:nvPr>
            <p:ph type="body" idx="1"/>
          </p:nvPr>
        </p:nvSpPr>
        <p:spPr>
          <a:xfrm>
            <a:off x="304800" y="1981200"/>
            <a:ext cx="8305800" cy="4343400"/>
          </a:xfrm>
        </p:spPr>
        <p:txBody>
          <a:bodyPr>
            <a:normAutofit/>
          </a:bodyPr>
          <a:lstStyle/>
          <a:p>
            <a:pPr eaLnBrk="1" hangingPunct="1">
              <a:lnSpc>
                <a:spcPct val="90000"/>
              </a:lnSpc>
              <a:buFontTx/>
              <a:buNone/>
            </a:pPr>
            <a:r>
              <a:rPr lang="en-US" b="1" dirty="0" smtClean="0"/>
              <a:t>Purpose:</a:t>
            </a:r>
          </a:p>
          <a:p>
            <a:pPr lvl="1">
              <a:lnSpc>
                <a:spcPct val="90000"/>
              </a:lnSpc>
              <a:buFont typeface="Arial" pitchFamily="34" charset="0"/>
              <a:buChar char="•"/>
            </a:pPr>
            <a:r>
              <a:rPr lang="en-US" dirty="0" smtClean="0"/>
              <a:t>Balance work and family life</a:t>
            </a:r>
          </a:p>
          <a:p>
            <a:pPr lvl="1">
              <a:lnSpc>
                <a:spcPct val="90000"/>
              </a:lnSpc>
              <a:buFont typeface="Arial" pitchFamily="34" charset="0"/>
              <a:buChar char="•"/>
            </a:pPr>
            <a:r>
              <a:rPr lang="en-US" dirty="0" smtClean="0"/>
              <a:t>Promote economic security of families  and serve national interest in preserving family integrity</a:t>
            </a:r>
          </a:p>
          <a:p>
            <a:pPr eaLnBrk="1" hangingPunct="1">
              <a:lnSpc>
                <a:spcPct val="90000"/>
              </a:lnSpc>
              <a:buFontTx/>
              <a:buNone/>
            </a:pPr>
            <a:endParaRPr lang="en-US" dirty="0" smtClean="0"/>
          </a:p>
          <a:p>
            <a:pPr eaLnBrk="1" hangingPunct="1">
              <a:lnSpc>
                <a:spcPct val="90000"/>
              </a:lnSpc>
              <a:buFontTx/>
              <a:buNone/>
            </a:pPr>
            <a:r>
              <a:rPr lang="en-US" b="1" dirty="0" smtClean="0"/>
              <a:t>Shared Responsibilities:</a:t>
            </a:r>
          </a:p>
          <a:p>
            <a:pPr lvl="1">
              <a:lnSpc>
                <a:spcPct val="90000"/>
              </a:lnSpc>
              <a:buFont typeface="Arial" pitchFamily="34" charset="0"/>
              <a:buChar char="•"/>
            </a:pPr>
            <a:r>
              <a:rPr lang="en-US" dirty="0" smtClean="0"/>
              <a:t>Communication is key</a:t>
            </a:r>
          </a:p>
        </p:txBody>
      </p:sp>
      <p:sp>
        <p:nvSpPr>
          <p:cNvPr id="6148" name="Text Box 4">
            <a:hlinkClick r:id="rId4"/>
          </p:cNvPr>
          <p:cNvSpPr txBox="1">
            <a:spLocks noChangeArrowheads="1"/>
          </p:cNvSpPr>
          <p:nvPr/>
        </p:nvSpPr>
        <p:spPr bwMode="auto">
          <a:xfrm>
            <a:off x="7543800" y="0"/>
            <a:ext cx="1600200" cy="369332"/>
          </a:xfrm>
          <a:prstGeom prst="rect">
            <a:avLst/>
          </a:prstGeom>
          <a:noFill/>
          <a:ln w="0" algn="ctr">
            <a:noFill/>
            <a:miter lim="800000"/>
            <a:headEnd/>
            <a:tailEnd/>
          </a:ln>
        </p:spPr>
        <p:txBody>
          <a:bodyPr wrap="square">
            <a:spAutoFit/>
          </a:bodyPr>
          <a:lstStyle/>
          <a:p>
            <a:pPr algn="r">
              <a:spcBef>
                <a:spcPct val="50000"/>
              </a:spcBef>
            </a:pPr>
            <a:r>
              <a:rPr lang="en-US" b="1" u="sng" dirty="0">
                <a:solidFill>
                  <a:srgbClr val="0000FF"/>
                </a:solidFill>
                <a:latin typeface="Verdana" pitchFamily="34" charset="0"/>
              </a:rPr>
              <a:t>§ 825.101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7171" name="Rectangle 3"/>
          <p:cNvSpPr>
            <a:spLocks noGrp="1" noChangeArrowheads="1"/>
          </p:cNvSpPr>
          <p:nvPr>
            <p:ph type="body" idx="1"/>
          </p:nvPr>
        </p:nvSpPr>
        <p:spPr>
          <a:xfrm>
            <a:off x="304800" y="1600200"/>
            <a:ext cx="8305800" cy="4267200"/>
          </a:xfrm>
        </p:spPr>
        <p:txBody>
          <a:bodyPr>
            <a:noAutofit/>
          </a:bodyPr>
          <a:lstStyle/>
          <a:p>
            <a:pPr>
              <a:buNone/>
            </a:pPr>
            <a:r>
              <a:rPr lang="en-US" sz="3000" b="1" dirty="0" smtClean="0"/>
              <a:t>Topics of Discussion:</a:t>
            </a:r>
            <a:endParaRPr lang="en-US" sz="3000" dirty="0" smtClean="0"/>
          </a:p>
          <a:p>
            <a:pPr marL="631825" indent="-349250" eaLnBrk="1" hangingPunct="1">
              <a:spcBef>
                <a:spcPts val="1800"/>
              </a:spcBef>
            </a:pPr>
            <a:r>
              <a:rPr lang="en-US" sz="3000" dirty="0" smtClean="0"/>
              <a:t>Employer Coverage </a:t>
            </a:r>
          </a:p>
          <a:p>
            <a:pPr marL="631825" indent="-349250" eaLnBrk="1" hangingPunct="1">
              <a:spcBef>
                <a:spcPts val="600"/>
              </a:spcBef>
            </a:pPr>
            <a:r>
              <a:rPr lang="en-US" sz="3000" dirty="0" smtClean="0"/>
              <a:t>Employee Eligibility</a:t>
            </a:r>
          </a:p>
          <a:p>
            <a:pPr marL="631825" indent="-349250" eaLnBrk="1" hangingPunct="1"/>
            <a:r>
              <a:rPr lang="en-US" sz="3000" dirty="0" smtClean="0"/>
              <a:t>Military Family Leave Provisions</a:t>
            </a:r>
          </a:p>
          <a:p>
            <a:pPr marL="1031875" lvl="1" indent="-349250"/>
            <a:r>
              <a:rPr lang="en-US" sz="2600" dirty="0" smtClean="0"/>
              <a:t>Qualifying Exigency Leave</a:t>
            </a:r>
          </a:p>
          <a:p>
            <a:pPr marL="1031875" lvl="1" indent="-349250"/>
            <a:r>
              <a:rPr lang="en-US" sz="2600" dirty="0" smtClean="0"/>
              <a:t>Military Caregiver Leave</a:t>
            </a:r>
          </a:p>
          <a:p>
            <a:pPr marL="0" lvl="1" indent="-349250">
              <a:buNone/>
            </a:pPr>
            <a:r>
              <a:rPr lang="en-US" sz="1200" dirty="0" smtClean="0"/>
              <a:t> </a:t>
            </a:r>
          </a:p>
          <a:p>
            <a:pPr marL="0" lvl="1" indent="-349250">
              <a:buNone/>
            </a:pPr>
            <a:r>
              <a:rPr lang="en-US" sz="1800" dirty="0" smtClean="0"/>
              <a:t>*This presentation specifically addresses the military leave provisions under the FMLA.  For general FMLA information, please see the </a:t>
            </a:r>
            <a:r>
              <a:rPr lang="en-US" sz="1800" dirty="0" smtClean="0">
                <a:hlinkClick r:id="rId4"/>
              </a:rPr>
              <a:t>FMLA General PowerPoint</a:t>
            </a:r>
            <a:r>
              <a:rPr lang="en-US" sz="1800" dirty="0" smtClean="0"/>
              <a:t>.</a:t>
            </a:r>
          </a:p>
        </p:txBody>
      </p:sp>
      <p:sp>
        <p:nvSpPr>
          <p:cNvPr id="5" name="Rectangle 2"/>
          <p:cNvSpPr>
            <a:spLocks noGrp="1" noChangeArrowheads="1"/>
          </p:cNvSpPr>
          <p:nvPr>
            <p:ph type="title"/>
          </p:nvPr>
        </p:nvSpPr>
        <p:spPr>
          <a:xfrm>
            <a:off x="0" y="76200"/>
            <a:ext cx="9144000" cy="1143000"/>
          </a:xfrm>
        </p:spPr>
        <p:txBody>
          <a:bodyPr>
            <a:normAutofit fontScale="90000"/>
          </a:bodyPr>
          <a:lstStyle/>
          <a:p>
            <a:r>
              <a:rPr lang="en-US" b="1" dirty="0" smtClean="0"/>
              <a:t>Introduction to the FMLA</a:t>
            </a:r>
            <a:br>
              <a:rPr lang="en-US" b="1" dirty="0" smtClean="0"/>
            </a:br>
            <a:r>
              <a:rPr lang="en-US" b="1" dirty="0" smtClean="0"/>
              <a:t>Military Family Leave Provisions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8194" name="Rectangle 2"/>
          <p:cNvSpPr>
            <a:spLocks noGrp="1" noChangeArrowheads="1"/>
          </p:cNvSpPr>
          <p:nvPr>
            <p:ph type="title"/>
          </p:nvPr>
        </p:nvSpPr>
        <p:spPr/>
        <p:txBody>
          <a:bodyPr/>
          <a:lstStyle/>
          <a:p>
            <a:pPr eaLnBrk="1" hangingPunct="1"/>
            <a:r>
              <a:rPr lang="en-US" b="1" dirty="0" smtClean="0"/>
              <a:t>Employer Coverage</a:t>
            </a:r>
          </a:p>
        </p:txBody>
      </p:sp>
      <p:sp>
        <p:nvSpPr>
          <p:cNvPr id="8195" name="Rectangle 3"/>
          <p:cNvSpPr>
            <a:spLocks noGrp="1" noChangeArrowheads="1"/>
          </p:cNvSpPr>
          <p:nvPr>
            <p:ph type="body" idx="1"/>
          </p:nvPr>
        </p:nvSpPr>
        <p:spPr>
          <a:xfrm>
            <a:off x="609600" y="1600200"/>
            <a:ext cx="7696200" cy="3840163"/>
          </a:xfrm>
        </p:spPr>
        <p:txBody>
          <a:bodyPr>
            <a:normAutofit/>
          </a:bodyPr>
          <a:lstStyle/>
          <a:p>
            <a:pPr marL="274320" indent="-274320" eaLnBrk="1" hangingPunct="1"/>
            <a:r>
              <a:rPr lang="en-US" dirty="0" smtClean="0"/>
              <a:t> Private sector employers with 50 or more   </a:t>
            </a:r>
          </a:p>
          <a:p>
            <a:pPr marL="274320" indent="-274320" eaLnBrk="1" hangingPunct="1">
              <a:spcBef>
                <a:spcPts val="0"/>
              </a:spcBef>
              <a:buFontTx/>
              <a:buNone/>
            </a:pPr>
            <a:r>
              <a:rPr lang="en-US" dirty="0" smtClean="0"/>
              <a:t>    employees</a:t>
            </a:r>
          </a:p>
          <a:p>
            <a:pPr marL="274320" indent="-274320" eaLnBrk="1" hangingPunct="1">
              <a:buFontTx/>
              <a:buNone/>
            </a:pPr>
            <a:endParaRPr lang="en-US" sz="1200" dirty="0" smtClean="0"/>
          </a:p>
          <a:p>
            <a:pPr marL="274320" indent="-274320" eaLnBrk="1" hangingPunct="1"/>
            <a:r>
              <a:rPr lang="en-US" dirty="0" smtClean="0"/>
              <a:t> Public Agencies</a:t>
            </a:r>
          </a:p>
          <a:p>
            <a:pPr marL="274320" indent="-274320" eaLnBrk="1" hangingPunct="1">
              <a:buFontTx/>
              <a:buNone/>
            </a:pPr>
            <a:endParaRPr lang="en-US" sz="1200" dirty="0" smtClean="0"/>
          </a:p>
          <a:p>
            <a:pPr marL="274320" indent="-274320" eaLnBrk="1" hangingPunct="1"/>
            <a:r>
              <a:rPr lang="en-US" dirty="0" smtClean="0"/>
              <a:t> Public and private elementary and secondary schools</a:t>
            </a:r>
          </a:p>
          <a:p>
            <a:pPr marL="0" indent="0" eaLnBrk="1" hangingPunct="1">
              <a:buFontTx/>
              <a:buNone/>
            </a:pPr>
            <a:endParaRPr lang="en-US" dirty="0" smtClean="0"/>
          </a:p>
        </p:txBody>
      </p:sp>
      <p:sp>
        <p:nvSpPr>
          <p:cNvPr id="8196"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825.104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9218" name="Rectangle 2"/>
          <p:cNvSpPr>
            <a:spLocks noGrp="1" noChangeArrowheads="1"/>
          </p:cNvSpPr>
          <p:nvPr>
            <p:ph type="title"/>
          </p:nvPr>
        </p:nvSpPr>
        <p:spPr/>
        <p:txBody>
          <a:bodyPr/>
          <a:lstStyle/>
          <a:p>
            <a:pPr eaLnBrk="1" hangingPunct="1"/>
            <a:r>
              <a:rPr lang="en-US" b="1" dirty="0" smtClean="0"/>
              <a:t>Employee Eligibility</a:t>
            </a:r>
          </a:p>
        </p:txBody>
      </p:sp>
      <p:sp>
        <p:nvSpPr>
          <p:cNvPr id="9219" name="Rectangle 3"/>
          <p:cNvSpPr>
            <a:spLocks noGrp="1" noChangeArrowheads="1"/>
          </p:cNvSpPr>
          <p:nvPr>
            <p:ph type="body" idx="1"/>
          </p:nvPr>
        </p:nvSpPr>
        <p:spPr>
          <a:xfrm>
            <a:off x="152400" y="1524000"/>
            <a:ext cx="8763000" cy="4191000"/>
          </a:xfrm>
        </p:spPr>
        <p:txBody>
          <a:bodyPr>
            <a:normAutofit/>
          </a:bodyPr>
          <a:lstStyle/>
          <a:p>
            <a:pPr marL="274320" indent="-274320" eaLnBrk="1" hangingPunct="1">
              <a:spcAft>
                <a:spcPts val="1800"/>
              </a:spcAft>
            </a:pPr>
            <a:r>
              <a:rPr lang="en-US" dirty="0" smtClean="0"/>
              <a:t>Employed by covered employer</a:t>
            </a:r>
          </a:p>
          <a:p>
            <a:pPr marL="274320" indent="-274320" eaLnBrk="1" hangingPunct="1">
              <a:spcAft>
                <a:spcPts val="1800"/>
              </a:spcAft>
            </a:pPr>
            <a:r>
              <a:rPr lang="en-US" dirty="0" smtClean="0"/>
              <a:t>Worked at least 12 months</a:t>
            </a:r>
          </a:p>
          <a:p>
            <a:pPr marL="274320" indent="-274320" eaLnBrk="1" hangingPunct="1">
              <a:spcAft>
                <a:spcPts val="1800"/>
              </a:spcAft>
            </a:pPr>
            <a:r>
              <a:rPr lang="en-US" dirty="0" smtClean="0"/>
              <a:t>Have at least 1,250 hours of service during the 12 months before leave begins</a:t>
            </a:r>
          </a:p>
          <a:p>
            <a:pPr marL="274320" indent="-274320" eaLnBrk="1" hangingPunct="1">
              <a:spcAft>
                <a:spcPts val="1800"/>
              </a:spcAft>
            </a:pPr>
            <a:r>
              <a:rPr lang="en-US" dirty="0" smtClean="0"/>
              <a:t>Employed at a work site with 50 employees within 75 miles</a:t>
            </a:r>
          </a:p>
        </p:txBody>
      </p:sp>
      <p:sp>
        <p:nvSpPr>
          <p:cNvPr id="9220"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825.110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3" name="Content Placeholder 2"/>
          <p:cNvSpPr>
            <a:spLocks noGrp="1"/>
          </p:cNvSpPr>
          <p:nvPr>
            <p:ph idx="1"/>
          </p:nvPr>
        </p:nvSpPr>
        <p:spPr>
          <a:xfrm>
            <a:off x="152400" y="1371601"/>
            <a:ext cx="8763000" cy="4572000"/>
          </a:xfrm>
        </p:spPr>
        <p:txBody>
          <a:bodyPr>
            <a:normAutofit fontScale="92500" lnSpcReduction="10000"/>
          </a:bodyPr>
          <a:lstStyle/>
          <a:p>
            <a:pPr>
              <a:lnSpc>
                <a:spcPct val="120000"/>
              </a:lnSpc>
              <a:spcBef>
                <a:spcPts val="1200"/>
              </a:spcBef>
              <a:spcAft>
                <a:spcPts val="600"/>
              </a:spcAft>
              <a:buNone/>
            </a:pPr>
            <a:r>
              <a:rPr lang="en-US" sz="2800" b="1" dirty="0" smtClean="0"/>
              <a:t>The FMLA military family leave provisions include:</a:t>
            </a:r>
          </a:p>
          <a:p>
            <a:pPr>
              <a:lnSpc>
                <a:spcPct val="120000"/>
              </a:lnSpc>
              <a:spcBef>
                <a:spcPts val="600"/>
              </a:spcBef>
              <a:spcAft>
                <a:spcPts val="600"/>
              </a:spcAft>
            </a:pPr>
            <a:r>
              <a:rPr lang="en-US" sz="2800" b="1" dirty="0" smtClean="0"/>
              <a:t>Qualifying exigency leave</a:t>
            </a:r>
            <a:r>
              <a:rPr lang="en-US" sz="2800" dirty="0" smtClean="0"/>
              <a:t>, which provides up to </a:t>
            </a:r>
            <a:r>
              <a:rPr lang="en-US" sz="2800" b="1" dirty="0" smtClean="0"/>
              <a:t>12 workweeks</a:t>
            </a:r>
            <a:r>
              <a:rPr lang="en-US" sz="2800" dirty="0" smtClean="0"/>
              <a:t> of FMLA leave to help families manage their affairs when a military member has been deployed to a foreign country; and</a:t>
            </a:r>
          </a:p>
          <a:p>
            <a:pPr lvl="0">
              <a:lnSpc>
                <a:spcPct val="120000"/>
              </a:lnSpc>
              <a:spcBef>
                <a:spcPts val="600"/>
              </a:spcBef>
              <a:spcAft>
                <a:spcPts val="600"/>
              </a:spcAft>
            </a:pPr>
            <a:r>
              <a:rPr lang="en-US" sz="2800" b="1" dirty="0" smtClean="0"/>
              <a:t>Military caregiver leave</a:t>
            </a:r>
            <a:r>
              <a:rPr lang="en-US" sz="2800" dirty="0" smtClean="0"/>
              <a:t>, which provides up to </a:t>
            </a:r>
            <a:r>
              <a:rPr lang="en-US" sz="2800" b="1" dirty="0" smtClean="0"/>
              <a:t>26 workweeks </a:t>
            </a:r>
            <a:r>
              <a:rPr lang="en-US" sz="2800" dirty="0" smtClean="0"/>
              <a:t>of FMLA leave to help families care for covered servicemembers with a serious injury or illness</a:t>
            </a:r>
          </a:p>
          <a:p>
            <a:pPr lvl="0">
              <a:lnSpc>
                <a:spcPct val="120000"/>
              </a:lnSpc>
              <a:spcBef>
                <a:spcPts val="600"/>
              </a:spcBef>
              <a:spcAft>
                <a:spcPts val="600"/>
              </a:spcAft>
              <a:buNone/>
            </a:pPr>
            <a:r>
              <a:rPr lang="en-US" sz="2800" dirty="0" smtClean="0"/>
              <a:t>Generally, FMLA rules and requirements continue to apply</a:t>
            </a:r>
          </a:p>
        </p:txBody>
      </p:sp>
      <p:sp>
        <p:nvSpPr>
          <p:cNvPr id="6" name="Rectangle 2"/>
          <p:cNvSpPr>
            <a:spLocks noGrp="1" noChangeArrowheads="1"/>
          </p:cNvSpPr>
          <p:nvPr>
            <p:ph type="title"/>
          </p:nvPr>
        </p:nvSpPr>
        <p:spPr>
          <a:xfrm>
            <a:off x="0" y="274638"/>
            <a:ext cx="9144000" cy="1143000"/>
          </a:xfrm>
        </p:spPr>
        <p:txBody>
          <a:bodyPr>
            <a:normAutofit/>
          </a:bodyPr>
          <a:lstStyle/>
          <a:p>
            <a:pPr eaLnBrk="1" hangingPunct="1"/>
            <a:r>
              <a:rPr lang="en-US" b="1" dirty="0" smtClean="0"/>
              <a:t>FMLA Military Family Leave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7819"/>
            <a:ext cx="9144000" cy="7065819"/>
          </a:xfrm>
          <a:prstGeom prst="rect">
            <a:avLst/>
          </a:prstGeom>
        </p:spPr>
      </p:pic>
      <p:sp>
        <p:nvSpPr>
          <p:cNvPr id="45058" name="Rectangle 2"/>
          <p:cNvSpPr>
            <a:spLocks noGrp="1" noChangeArrowheads="1"/>
          </p:cNvSpPr>
          <p:nvPr>
            <p:ph type="title"/>
          </p:nvPr>
        </p:nvSpPr>
        <p:spPr/>
        <p:txBody>
          <a:bodyPr>
            <a:normAutofit/>
          </a:bodyPr>
          <a:lstStyle/>
          <a:p>
            <a:pPr eaLnBrk="1" hangingPunct="1"/>
            <a:r>
              <a:rPr lang="en-US" b="1" dirty="0" smtClean="0"/>
              <a:t>Qualifying Exigency Leave</a:t>
            </a:r>
          </a:p>
        </p:txBody>
      </p:sp>
      <p:sp>
        <p:nvSpPr>
          <p:cNvPr id="45059" name="Rectangle 3"/>
          <p:cNvSpPr>
            <a:spLocks noGrp="1" noChangeArrowheads="1"/>
          </p:cNvSpPr>
          <p:nvPr>
            <p:ph type="body" idx="1"/>
          </p:nvPr>
        </p:nvSpPr>
        <p:spPr>
          <a:xfrm>
            <a:off x="228600" y="1524000"/>
            <a:ext cx="8763000" cy="3886200"/>
          </a:xfrm>
        </p:spPr>
        <p:txBody>
          <a:bodyPr>
            <a:normAutofit fontScale="92500" lnSpcReduction="10000"/>
          </a:bodyPr>
          <a:lstStyle/>
          <a:p>
            <a:pPr marL="0" indent="0">
              <a:spcBef>
                <a:spcPts val="1200"/>
              </a:spcBef>
              <a:spcAft>
                <a:spcPts val="1200"/>
              </a:spcAft>
              <a:buNone/>
            </a:pPr>
            <a:r>
              <a:rPr lang="en-US" sz="2800" dirty="0" smtClean="0"/>
              <a:t>Eligible employees may take up to </a:t>
            </a:r>
            <a:r>
              <a:rPr lang="en-US" sz="2800" b="1" dirty="0" smtClean="0"/>
              <a:t>12 workweeks* </a:t>
            </a:r>
            <a:r>
              <a:rPr lang="en-US" sz="2800" dirty="0" smtClean="0"/>
              <a:t>of FMLA leave because of a qualifying reason that arises out of the fact that the employee’s spouse, son, daughter, or parent is on, or has been notified of an impending call, to “covered active duty”</a:t>
            </a:r>
          </a:p>
          <a:p>
            <a:pPr>
              <a:spcBef>
                <a:spcPts val="1200"/>
              </a:spcBef>
              <a:spcAft>
                <a:spcPts val="1200"/>
              </a:spcAft>
            </a:pPr>
            <a:r>
              <a:rPr lang="en-US" sz="2600" dirty="0" smtClean="0"/>
              <a:t>For qualifying exigency leave, son or daughter refers to a son or daughter of any age</a:t>
            </a:r>
          </a:p>
          <a:p>
            <a:pPr>
              <a:spcBef>
                <a:spcPts val="1200"/>
              </a:spcBef>
              <a:spcAft>
                <a:spcPts val="1200"/>
              </a:spcAft>
            </a:pPr>
            <a:r>
              <a:rPr lang="en-US" sz="2600" dirty="0" smtClean="0"/>
              <a:t>Leave for this reason counts against an employee’s normal FMLA entitlement for other leave reasons within the 12-month leave year</a:t>
            </a:r>
            <a:endParaRPr lang="en-US" sz="2800" dirty="0" smtClean="0"/>
          </a:p>
        </p:txBody>
      </p:sp>
      <p:sp>
        <p:nvSpPr>
          <p:cNvPr id="45060" name="Text Box 4">
            <a:hlinkClick r:id="rId4"/>
          </p:cNvPr>
          <p:cNvSpPr txBox="1">
            <a:spLocks noChangeArrowheads="1"/>
          </p:cNvSpPr>
          <p:nvPr/>
        </p:nvSpPr>
        <p:spPr bwMode="auto">
          <a:xfrm>
            <a:off x="7162800" y="0"/>
            <a:ext cx="1981200" cy="369332"/>
          </a:xfrm>
          <a:prstGeom prst="rect">
            <a:avLst/>
          </a:prstGeom>
          <a:noFill/>
          <a:ln w="0" algn="ctr">
            <a:noFill/>
            <a:miter lim="800000"/>
            <a:headEnd/>
            <a:tailEnd/>
          </a:ln>
        </p:spPr>
        <p:txBody>
          <a:bodyPr>
            <a:spAutoFit/>
          </a:bodyPr>
          <a:lstStyle/>
          <a:p>
            <a:pPr algn="r">
              <a:spcBef>
                <a:spcPct val="50000"/>
              </a:spcBef>
            </a:pPr>
            <a:r>
              <a:rPr lang="en-US" b="1" u="sng" dirty="0">
                <a:solidFill>
                  <a:srgbClr val="0000FF"/>
                </a:solidFill>
                <a:latin typeface="Verdana" pitchFamily="34" charset="0"/>
              </a:rPr>
              <a:t>§ 825.126</a:t>
            </a:r>
          </a:p>
        </p:txBody>
      </p:sp>
      <p:sp>
        <p:nvSpPr>
          <p:cNvPr id="7" name="TextBox 6"/>
          <p:cNvSpPr txBox="1"/>
          <p:nvPr/>
        </p:nvSpPr>
        <p:spPr>
          <a:xfrm>
            <a:off x="0" y="5405735"/>
            <a:ext cx="9144000" cy="461665"/>
          </a:xfrm>
          <a:prstGeom prst="rect">
            <a:avLst/>
          </a:prstGeom>
          <a:noFill/>
        </p:spPr>
        <p:txBody>
          <a:bodyPr wrap="square" rtlCol="0">
            <a:spAutoFit/>
          </a:bodyPr>
          <a:lstStyle/>
          <a:p>
            <a:pPr marL="231775"/>
            <a:r>
              <a:rPr lang="en-US" sz="2400" dirty="0" smtClean="0"/>
              <a:t>* Eligible airline flight crew employees are entitled to 72 days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2267</TotalTime>
  <Words>1652</Words>
  <Application>Microsoft Office PowerPoint</Application>
  <PresentationFormat>On-screen Show (4:3)</PresentationFormat>
  <Paragraphs>231</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The Family and Medical Leave Act Military Family Leave Provisions</vt:lpstr>
      <vt:lpstr>Disclaimer</vt:lpstr>
      <vt:lpstr>Introduction to the FMLA Military Family Leave Provisions</vt:lpstr>
      <vt:lpstr>Introduction to the FMLA Military Family Leave Provisions</vt:lpstr>
      <vt:lpstr>Employer Coverage</vt:lpstr>
      <vt:lpstr>Employee Eligibility</vt:lpstr>
      <vt:lpstr>FMLA Military Family Leave</vt:lpstr>
      <vt:lpstr>Qualifying Exigency Leave</vt:lpstr>
      <vt:lpstr>Qualifying Exigency Leave –  Covered Active Duty</vt:lpstr>
      <vt:lpstr>Qualifying Exigencies</vt:lpstr>
      <vt:lpstr>PowerPoint Presentation</vt:lpstr>
      <vt:lpstr>PowerPoint Presentation</vt:lpstr>
      <vt:lpstr>PowerPoint Presentation</vt:lpstr>
      <vt:lpstr>Covered Servicemember</vt:lpstr>
      <vt:lpstr>Covered Current Servicemember</vt:lpstr>
      <vt:lpstr>Current Servicemember – Serious Injury or Illness</vt:lpstr>
      <vt:lpstr>PowerPoint Presentation</vt:lpstr>
      <vt:lpstr>Covered Servicemember - Veteran</vt:lpstr>
      <vt:lpstr>Veteran Serious Injury or Illness</vt:lpstr>
      <vt:lpstr>Veteran Serious Injury or Illness</vt:lpstr>
      <vt:lpstr>PowerPoint Presentation</vt:lpstr>
      <vt:lpstr>PowerPoint Presentation</vt:lpstr>
      <vt:lpstr>Military Caregiver Leave –  Application of Leave</vt:lpstr>
      <vt:lpstr>PowerPoint Presentation</vt:lpstr>
      <vt:lpstr>Employer Responsibilities</vt:lpstr>
      <vt:lpstr>Employee Responsibilities</vt:lpstr>
      <vt:lpstr>Other FMLA Leave Reasons</vt:lpstr>
      <vt:lpstr>  FMLA Enforcement Mechanisms</vt:lpstr>
      <vt:lpstr>FMLA Compliance Assistance Materials   </vt:lpstr>
      <vt:lpstr>  Additional Information</vt:lpstr>
    </vt:vector>
  </TitlesOfParts>
  <Company>OWCP - DITMS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Elizabeth R Striegel</dc:creator>
  <cp:lastModifiedBy>Richardson Jr, William L - WHD</cp:lastModifiedBy>
  <cp:revision>93</cp:revision>
  <dcterms:created xsi:type="dcterms:W3CDTF">2013-04-02T19:39:25Z</dcterms:created>
  <dcterms:modified xsi:type="dcterms:W3CDTF">2014-09-24T17:11:06Z</dcterms:modified>
</cp:coreProperties>
</file>